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.xml" ContentType="application/vnd.openxmlformats-officedocument.theme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2.xml" ContentType="application/vnd.openxmlformats-officedocument.presentationml.tags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4.xml" ContentType="application/vnd.openxmlformats-officedocument.theme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3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3" r:id="rId2"/>
    <p:sldMasterId id="2147483772" r:id="rId3"/>
    <p:sldMasterId id="2147483816" r:id="rId4"/>
  </p:sldMasterIdLst>
  <p:notesMasterIdLst>
    <p:notesMasterId r:id="rId15"/>
  </p:notesMasterIdLst>
  <p:sldIdLst>
    <p:sldId id="256" r:id="rId5"/>
    <p:sldId id="278" r:id="rId6"/>
    <p:sldId id="350" r:id="rId7"/>
    <p:sldId id="352" r:id="rId8"/>
    <p:sldId id="353" r:id="rId9"/>
    <p:sldId id="354" r:id="rId10"/>
    <p:sldId id="355" r:id="rId11"/>
    <p:sldId id="357" r:id="rId12"/>
    <p:sldId id="282" r:id="rId13"/>
    <p:sldId id="356" r:id="rId14"/>
  </p:sldIdLst>
  <p:sldSz cx="12188825" cy="6858000"/>
  <p:notesSz cx="6858000" cy="9144000"/>
  <p:embeddedFontLst>
    <p:embeddedFont>
      <p:font typeface="Proxima Nova" panose="02000506030000020004" pitchFamily="2" charset="0"/>
      <p:regular r:id="rId16"/>
      <p:bold r:id="rId17"/>
      <p:italic r:id="rId18"/>
      <p:boldItalic r:id="rId19"/>
    </p:embeddedFont>
    <p:embeddedFont>
      <p:font typeface="Proxima Nova Extrabold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/>
              <a:t>Now</a:t>
            </a:r>
            <a:r>
              <a:rPr lang="en-US" baseline="0" dirty="0"/>
              <a:t> let’s show you </a:t>
            </a:r>
            <a:r>
              <a:rPr lang="en-US" baseline="0" dirty="0" err="1"/>
              <a:t>Tanzu</a:t>
            </a:r>
            <a:r>
              <a:rPr lang="en-US" baseline="0" dirty="0"/>
              <a:t> Application Service in action with a demonstration app. </a:t>
            </a:r>
            <a:endParaRPr dirty="0"/>
          </a:p>
        </p:txBody>
      </p:sp>
      <p:sp>
        <p:nvSpPr>
          <p:cNvPr id="718" name="Shape 71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8048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pPr fontAlgn="base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Degrading Functionality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essential part of building a resilient system, especially when your functionality is spread over a number of different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may be up or down, is the ability to safely degrade functionality.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1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  <a:p>
            <a:endParaRPr lang="en-US" dirty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06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3561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8.xml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sv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 rot="2700000">
            <a:off x="1530975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 rot="2700000">
            <a:off x="1632126" y="1230939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6592948" y="2867279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3"/>
          </p:nvPr>
        </p:nvSpPr>
        <p:spPr>
          <a:xfrm>
            <a:off x="6592948" y="513874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4"/>
          </p:nvPr>
        </p:nvSpPr>
        <p:spPr>
          <a:xfrm>
            <a:off x="6592948" y="5494346"/>
            <a:ext cx="3657600" cy="26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8" name="Google Shape;48;p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80" name="Google Shape;180;p12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81" name="Google Shape;181;p1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2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 1">
  <p:cSld name="C – Night Mode 1">
    <p:bg>
      <p:bgPr>
        <a:solidFill>
          <a:schemeClr val="dk1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1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56625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7">
  <p:cSld name="3 – Standard 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7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77"/>
          <p:cNvSpPr txBox="1">
            <a:spLocks noGrp="1"/>
          </p:cNvSpPr>
          <p:nvPr>
            <p:ph type="body" idx="1"/>
          </p:nvPr>
        </p:nvSpPr>
        <p:spPr>
          <a:xfrm>
            <a:off x="1220215" y="1200533"/>
            <a:ext cx="9775200" cy="50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1370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AutoNum type="alpha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08516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AutoNum type="roman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42797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Proxima Nova"/>
              <a:buAutoNum type="alphaU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3354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 2">
  <p:cSld name="Big Statement with Icon – Purple 2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/>
          <p:nvPr/>
        </p:nvSpPr>
        <p:spPr>
          <a:xfrm>
            <a:off x="5379721" y="-52904"/>
            <a:ext cx="6812305" cy="68237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11490941" y="6388099"/>
            <a:ext cx="43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7273816" y="1515193"/>
            <a:ext cx="3735900" cy="3735900"/>
          </a:xfrm>
          <a:prstGeom prst="ellipse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6030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3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063" lvl="0" indent="-4342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599"/>
            </a:lvl1pPr>
            <a:lvl2pPr marL="914126" lvl="1" indent="-22853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189" lvl="2" indent="-3313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8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0">
  <p:cSld name="3 – Standard 10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3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828" name="Google Shape;828;p83"/>
          <p:cNvSpPr txBox="1">
            <a:spLocks noGrp="1"/>
          </p:cNvSpPr>
          <p:nvPr>
            <p:ph type="body" idx="1"/>
          </p:nvPr>
        </p:nvSpPr>
        <p:spPr>
          <a:xfrm>
            <a:off x="1220215" y="1200533"/>
            <a:ext cx="9775200" cy="50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1370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AutoNum type="alpha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08516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AutoNum type="roman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42797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Proxima Nova"/>
              <a:buAutoNum type="alphaU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2391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1">
  <p:cSld name="3 – Standard 11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4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84"/>
          <p:cNvSpPr txBox="1">
            <a:spLocks noGrp="1"/>
          </p:cNvSpPr>
          <p:nvPr>
            <p:ph type="body" idx="1"/>
          </p:nvPr>
        </p:nvSpPr>
        <p:spPr>
          <a:xfrm>
            <a:off x="1220215" y="1200533"/>
            <a:ext cx="9775200" cy="50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1370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AutoNum type="alpha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08516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AutoNum type="roman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42797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Proxima Nova"/>
              <a:buAutoNum type="alphaU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95765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7 – Diagram Box">
    <p:bg>
      <p:bgPr>
        <a:solidFill>
          <a:srgbClr val="F3F3F3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59"/>
          <p:cNvSpPr/>
          <p:nvPr/>
        </p:nvSpPr>
        <p:spPr>
          <a:xfrm>
            <a:off x="380901" y="1209600"/>
            <a:ext cx="11423400" cy="501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43" tIns="121843" rIns="121843" bIns="12184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cxnSp>
        <p:nvCxnSpPr>
          <p:cNvPr id="715" name="Google Shape;715;p59"/>
          <p:cNvCxnSpPr/>
          <p:nvPr/>
        </p:nvCxnSpPr>
        <p:spPr>
          <a:xfrm>
            <a:off x="11804340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59"/>
          <p:cNvCxnSpPr/>
          <p:nvPr/>
        </p:nvCxnSpPr>
        <p:spPr>
          <a:xfrm>
            <a:off x="383282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59"/>
          <p:cNvCxnSpPr/>
          <p:nvPr/>
        </p:nvCxnSpPr>
        <p:spPr>
          <a:xfrm rot="10800000">
            <a:off x="-304760" y="12319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59"/>
          <p:cNvCxnSpPr/>
          <p:nvPr/>
        </p:nvCxnSpPr>
        <p:spPr>
          <a:xfrm rot="10800000">
            <a:off x="-30476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52339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0"/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0"/>
          <p:cNvSpPr/>
          <p:nvPr/>
        </p:nvSpPr>
        <p:spPr>
          <a:xfrm rot="10800000">
            <a:off x="7273816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6030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0"/>
          <p:cNvSpPr txBox="1">
            <a:spLocks noGrp="1"/>
          </p:cNvSpPr>
          <p:nvPr>
            <p:ph type="body" idx="1"/>
          </p:nvPr>
        </p:nvSpPr>
        <p:spPr>
          <a:xfrm>
            <a:off x="608014" y="2514602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063" lvl="0" indent="-434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599"/>
            </a:lvl1pPr>
            <a:lvl2pPr marL="914126" lvl="1" indent="-22853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80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1_Quote – Blu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/>
          <p:nvPr/>
        </p:nvSpPr>
        <p:spPr>
          <a:xfrm rot="2700000">
            <a:off x="1156508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15"/>
          <p:cNvGrpSpPr/>
          <p:nvPr/>
        </p:nvGrpSpPr>
        <p:grpSpPr>
          <a:xfrm>
            <a:off x="608013" y="6445108"/>
            <a:ext cx="1184397" cy="186691"/>
            <a:chOff x="863272" y="6563918"/>
            <a:chExt cx="861082" cy="135727"/>
          </a:xfrm>
        </p:grpSpPr>
        <p:sp>
          <p:nvSpPr>
            <p:cNvPr id="226" name="Google Shape;226;p1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5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 sz="1799"/>
          </a:p>
        </p:txBody>
      </p:sp>
      <p:sp>
        <p:nvSpPr>
          <p:cNvPr id="234" name="Google Shape;234;p15"/>
          <p:cNvSpPr>
            <a:spLocks noGrp="1"/>
          </p:cNvSpPr>
          <p:nvPr>
            <p:ph type="pic" idx="2"/>
          </p:nvPr>
        </p:nvSpPr>
        <p:spPr>
          <a:xfrm>
            <a:off x="8523152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399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7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063" lvl="0" indent="-406278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799">
                <a:solidFill>
                  <a:schemeClr val="lt1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189" lvl="2" indent="-31994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251" lvl="3" indent="-30851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5314" lvl="4" indent="-30851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body" idx="3"/>
          </p:nvPr>
        </p:nvSpPr>
        <p:spPr>
          <a:xfrm>
            <a:off x="612649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Char char="​"/>
              <a:defRPr sz="1799">
                <a:solidFill>
                  <a:schemeClr val="lt1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2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5"/>
          <p:cNvSpPr txBox="1">
            <a:spLocks noGrp="1"/>
          </p:cNvSpPr>
          <p:nvPr>
            <p:ph type="sldNum" idx="12"/>
          </p:nvPr>
        </p:nvSpPr>
        <p:spPr>
          <a:xfrm flipH="1">
            <a:off x="11401720" y="6695327"/>
            <a:ext cx="169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200">
              <a:solidFill>
                <a:srgbClr val="A3A3A5"/>
              </a:solidFill>
            </a:endParaRPr>
          </a:p>
        </p:txBody>
      </p:sp>
      <p:sp>
        <p:nvSpPr>
          <p:cNvPr id="801" name="Google Shape;801;p75"/>
          <p:cNvSpPr txBox="1">
            <a:spLocks noGrp="1"/>
          </p:cNvSpPr>
          <p:nvPr>
            <p:ph type="title"/>
          </p:nvPr>
        </p:nvSpPr>
        <p:spPr>
          <a:xfrm>
            <a:off x="488823" y="433917"/>
            <a:ext cx="11211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017958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6"/>
          <p:cNvSpPr txBox="1">
            <a:spLocks noGrp="1"/>
          </p:cNvSpPr>
          <p:nvPr>
            <p:ph type="sldNum" idx="12"/>
          </p:nvPr>
        </p:nvSpPr>
        <p:spPr>
          <a:xfrm flipH="1">
            <a:off x="11401720" y="6695327"/>
            <a:ext cx="169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200">
              <a:solidFill>
                <a:srgbClr val="A3A3A5"/>
              </a:solidFill>
            </a:endParaRPr>
          </a:p>
        </p:txBody>
      </p:sp>
      <p:sp>
        <p:nvSpPr>
          <p:cNvPr id="804" name="Google Shape;804;p76"/>
          <p:cNvSpPr txBox="1">
            <a:spLocks noGrp="1"/>
          </p:cNvSpPr>
          <p:nvPr>
            <p:ph type="title"/>
          </p:nvPr>
        </p:nvSpPr>
        <p:spPr>
          <a:xfrm>
            <a:off x="488823" y="433917"/>
            <a:ext cx="11211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76"/>
          <p:cNvSpPr txBox="1">
            <a:spLocks noGrp="1"/>
          </p:cNvSpPr>
          <p:nvPr>
            <p:ph type="body" idx="1"/>
          </p:nvPr>
        </p:nvSpPr>
        <p:spPr>
          <a:xfrm>
            <a:off x="488825" y="1432983"/>
            <a:ext cx="11211000" cy="4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​"/>
              <a:defRPr/>
            </a:lvl1pPr>
            <a:lvl2pPr marL="914126" lvl="1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  <a:defRPr/>
            </a:lvl2pPr>
            <a:lvl3pPr marL="1371189" lvl="2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–"/>
              <a:defRPr/>
            </a:lvl3pPr>
            <a:lvl4pPr marL="1828251" lvl="3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  <a:defRPr/>
            </a:lvl4pPr>
            <a:lvl5pPr marL="2285314" lvl="4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–"/>
              <a:defRPr/>
            </a:lvl5pPr>
            <a:lvl6pPr marL="2742377" lvl="5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  <a:defRPr/>
            </a:lvl6pPr>
            <a:lvl7pPr marL="3199440" lvl="6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lphaLcPeriod"/>
              <a:defRPr/>
            </a:lvl7pPr>
            <a:lvl8pPr marL="3656503" lvl="7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romanLcPeriod"/>
              <a:defRPr/>
            </a:lvl8pPr>
            <a:lvl9pPr marL="4113566" lvl="8" indent="-38088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40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/>
          <p:nvPr/>
        </p:nvSpPr>
        <p:spPr>
          <a:xfrm rot="2700000">
            <a:off x="1156507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3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94" name="Google Shape;194;p1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3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02" name="Google Shape;202;p13"/>
          <p:cNvSpPr>
            <a:spLocks noGrp="1"/>
          </p:cNvSpPr>
          <p:nvPr>
            <p:ph type="pic" idx="2"/>
          </p:nvPr>
        </p:nvSpPr>
        <p:spPr>
          <a:xfrm>
            <a:off x="8523151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body" idx="3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/>
          <p:nvPr/>
        </p:nvSpPr>
        <p:spPr>
          <a:xfrm>
            <a:off x="1" y="0"/>
            <a:ext cx="12188822" cy="43322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672527" y="722997"/>
            <a:ext cx="4470400" cy="44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6"/>
          <p:cNvSpPr txBox="1">
            <a:spLocks noGrp="1"/>
          </p:cNvSpPr>
          <p:nvPr>
            <p:ph type="body" idx="1"/>
          </p:nvPr>
        </p:nvSpPr>
        <p:spPr>
          <a:xfrm>
            <a:off x="6096001" y="2514601"/>
            <a:ext cx="502761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063" lvl="0" indent="-434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599">
                <a:solidFill>
                  <a:schemeClr val="dk2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2" name="Google Shape;532;p46"/>
          <p:cNvSpPr>
            <a:spLocks noGrp="1"/>
          </p:cNvSpPr>
          <p:nvPr>
            <p:ph type="chart" idx="2"/>
          </p:nvPr>
        </p:nvSpPr>
        <p:spPr>
          <a:xfrm>
            <a:off x="662673" y="722997"/>
            <a:ext cx="4480256" cy="448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7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46"/>
          <p:cNvSpPr txBox="1">
            <a:spLocks noGrp="1"/>
          </p:cNvSpPr>
          <p:nvPr>
            <p:ph type="body" idx="3"/>
          </p:nvPr>
        </p:nvSpPr>
        <p:spPr>
          <a:xfrm>
            <a:off x="608331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9709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4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4" name="Google Shape;534;p46"/>
          <p:cNvSpPr txBox="1">
            <a:spLocks noGrp="1"/>
          </p:cNvSpPr>
          <p:nvPr>
            <p:ph type="body" idx="4"/>
          </p:nvPr>
        </p:nvSpPr>
        <p:spPr>
          <a:xfrm>
            <a:off x="2436417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9709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6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5" name="Google Shape;535;p46"/>
          <p:cNvSpPr txBox="1">
            <a:spLocks noGrp="1"/>
          </p:cNvSpPr>
          <p:nvPr>
            <p:ph type="body" idx="5"/>
          </p:nvPr>
        </p:nvSpPr>
        <p:spPr>
          <a:xfrm>
            <a:off x="4261103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9709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3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6" name="Google Shape;536;p46"/>
          <p:cNvSpPr txBox="1">
            <a:spLocks noGrp="1"/>
          </p:cNvSpPr>
          <p:nvPr>
            <p:ph type="body" idx="6"/>
          </p:nvPr>
        </p:nvSpPr>
        <p:spPr>
          <a:xfrm>
            <a:off x="6088110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9709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1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7" name="Google Shape;537;p46"/>
          <p:cNvSpPr txBox="1">
            <a:spLocks noGrp="1"/>
          </p:cNvSpPr>
          <p:nvPr>
            <p:ph type="body" idx="7"/>
          </p:nvPr>
        </p:nvSpPr>
        <p:spPr>
          <a:xfrm>
            <a:off x="7920672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9709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8" name="Google Shape;538;p46"/>
          <p:cNvSpPr txBox="1">
            <a:spLocks noGrp="1"/>
          </p:cNvSpPr>
          <p:nvPr>
            <p:ph type="body" idx="8"/>
          </p:nvPr>
        </p:nvSpPr>
        <p:spPr>
          <a:xfrm>
            <a:off x="9750029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9709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9" name="Google Shape;539;p46"/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42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5 – Split w/ Image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6094413" y="0"/>
            <a:ext cx="60945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843" tIns="121843" rIns="121843" bIns="121843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3" name="Google Shape;703;p56"/>
          <p:cNvCxnSpPr/>
          <p:nvPr/>
        </p:nvCxnSpPr>
        <p:spPr>
          <a:xfrm>
            <a:off x="6094413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56"/>
          <p:cNvSpPr txBox="1">
            <a:spLocks noGrp="1"/>
          </p:cNvSpPr>
          <p:nvPr>
            <p:ph type="title"/>
          </p:nvPr>
        </p:nvSpPr>
        <p:spPr>
          <a:xfrm>
            <a:off x="256568" y="201700"/>
            <a:ext cx="5706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56"/>
          <p:cNvSpPr txBox="1">
            <a:spLocks noGrp="1"/>
          </p:cNvSpPr>
          <p:nvPr>
            <p:ph type="body" idx="1"/>
          </p:nvPr>
        </p:nvSpPr>
        <p:spPr>
          <a:xfrm>
            <a:off x="256568" y="1200533"/>
            <a:ext cx="5671200" cy="5025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61841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​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61841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61841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–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61841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•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61841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Char char="–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61841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AutoNum type="arabicPeriod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61841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AutoNum type="alphaLcPeriod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61841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roxima Nova"/>
              <a:buAutoNum type="romanLcPeriod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61841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2100"/>
              <a:buFont typeface="Proxima Nova"/>
              <a:buAutoNum type="alphaUcPeriod"/>
              <a:defRPr sz="20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1194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81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8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44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8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1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8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0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6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9"/>
            <a:ext cx="7315200" cy="4322783"/>
          </a:xfrm>
        </p:spPr>
        <p:txBody>
          <a:bodyPr anchor="t"/>
          <a:lstStyle>
            <a:lvl1pPr marL="0" indent="0">
              <a:spcBef>
                <a:spcPts val="1799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797" indent="0">
              <a:buFont typeface="Open Sans" panose="020B0606030504020204" pitchFamily="34" charset="0"/>
              <a:buNone/>
              <a:defRPr sz="1799"/>
            </a:lvl3pPr>
            <a:lvl4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4pPr>
            <a:lvl5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5pPr>
            <a:lvl6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6pPr>
            <a:lvl7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7pPr>
            <a:lvl8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8pPr>
            <a:lvl9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35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8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6690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/>
          <p:nvPr/>
        </p:nvSpPr>
        <p:spPr>
          <a:xfrm rot="2700000">
            <a:off x="1156507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4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10" name="Google Shape;210;p1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14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18" name="Google Shape;218;p14"/>
          <p:cNvSpPr>
            <a:spLocks noGrp="1"/>
          </p:cNvSpPr>
          <p:nvPr>
            <p:ph type="pic" idx="2"/>
          </p:nvPr>
        </p:nvSpPr>
        <p:spPr>
          <a:xfrm>
            <a:off x="8523151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3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5532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0183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2111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057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3593" cy="4572000"/>
          </a:xfrm>
        </p:spPr>
        <p:txBody>
          <a:bodyPr l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8400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799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799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2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799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500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2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4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4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91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727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799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5578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594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2321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5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7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8718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/>
          <p:nvPr/>
        </p:nvSpPr>
        <p:spPr>
          <a:xfrm rot="2700000">
            <a:off x="1156507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15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26" name="Google Shape;226;p1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5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34" name="Google Shape;234;p15"/>
          <p:cNvSpPr>
            <a:spLocks noGrp="1"/>
          </p:cNvSpPr>
          <p:nvPr>
            <p:ph type="pic" idx="2"/>
          </p:nvPr>
        </p:nvSpPr>
        <p:spPr>
          <a:xfrm>
            <a:off x="8523151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body" idx="3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61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4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4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080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4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1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1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4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1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1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2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6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1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40" y="4978401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205" tIns="457081" rIns="457081" bIns="457081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200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081" tIns="457081" rIns="594205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1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7127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8" y="2055431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2" y="2055431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5" y="2055431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6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4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657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50" y="2060874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3" y="2060874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1" y="2060874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3" y="2060874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77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1" y="2064665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4" y="2064665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1" y="2064665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3" y="2064665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2" y="2064665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186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41886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84523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6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4850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6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41" name="Google Shape;241;p1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6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6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366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6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593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9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29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1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514601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59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3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1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7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1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843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68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3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999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6" y="3906062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799">
              <a:solidFill>
                <a:schemeClr val="bg1"/>
              </a:solidFill>
            </a:endParaRPr>
          </a:p>
          <a:p>
            <a:pPr marL="0" marR="0" lvl="0" indent="0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99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799">
                <a:solidFill>
                  <a:schemeClr val="bg1"/>
                </a:solidFill>
              </a:rPr>
              <a:t> to download the font</a:t>
            </a:r>
            <a:r>
              <a:rPr lang="en-US" sz="1799" baseline="0">
                <a:solidFill>
                  <a:schemeClr val="bg1"/>
                </a:solidFill>
              </a:rPr>
              <a:t>.</a:t>
            </a:r>
          </a:p>
          <a:p>
            <a:pPr marL="399930" marR="0" lvl="0" indent="-226945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799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799">
                <a:solidFill>
                  <a:schemeClr val="bg1"/>
                </a:solidFill>
              </a:rPr>
            </a:br>
            <a:r>
              <a:rPr lang="en-US" sz="1799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 </a:t>
            </a:r>
            <a:endParaRPr lang="en-US" sz="3199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799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38105"/>
            <a:ext cx="10962687" cy="247743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4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  <a:latin typeface="+mj-lt"/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3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9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</p:grpSp>
    </p:spTree>
    <p:extLst>
      <p:ext uri="{BB962C8B-B14F-4D97-AF65-F5344CB8AC3E}">
        <p14:creationId xmlns:p14="http://schemas.microsoft.com/office/powerpoint/2010/main" val="39723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</a:t>
                </a:r>
                <a:r>
                  <a:rPr lang="en-US" sz="700" err="1"/>
                  <a:t>amet</a:t>
                </a:r>
                <a:r>
                  <a:rPr lang="en-US" sz="700"/>
                  <a:t>, </a:t>
                </a:r>
                <a:r>
                  <a:rPr lang="en-US" sz="700" err="1"/>
                  <a:t>consectetur</a:t>
                </a:r>
                <a:r>
                  <a:rPr lang="en-US" sz="700"/>
                  <a:t> </a:t>
                </a:r>
                <a:r>
                  <a:rPr lang="en-US" sz="700" err="1"/>
                  <a:t>adipiscing</a:t>
                </a:r>
                <a:r>
                  <a:rPr lang="en-US" sz="700"/>
                  <a:t> </a:t>
                </a:r>
                <a:r>
                  <a:rPr lang="en-US" sz="700" err="1"/>
                  <a:t>elit</a:t>
                </a:r>
                <a:r>
                  <a:rPr lang="en-US" sz="700"/>
                  <a:t>. Maecenas dui magna, </a:t>
                </a:r>
                <a:r>
                  <a:rPr lang="en-US" sz="700" err="1"/>
                  <a:t>sagittis</a:t>
                </a:r>
                <a:r>
                  <a:rPr lang="en-US" sz="700"/>
                  <a:t> at </a:t>
                </a:r>
                <a:r>
                  <a:rPr lang="en-US" sz="700" err="1"/>
                  <a:t>feugiat</a:t>
                </a:r>
                <a:r>
                  <a:rPr lang="en-US" sz="700"/>
                  <a:t> </a:t>
                </a:r>
                <a:r>
                  <a:rPr lang="en-US" sz="700" err="1"/>
                  <a:t>eget</a:t>
                </a:r>
                <a:r>
                  <a:rPr lang="en-US" sz="700"/>
                  <a:t>, </a:t>
                </a:r>
                <a:r>
                  <a:rPr lang="en-US" sz="700" err="1"/>
                  <a:t>viverra</a:t>
                </a:r>
                <a:r>
                  <a:rPr lang="en-US" sz="700"/>
                  <a:t> </a:t>
                </a:r>
                <a:r>
                  <a:rPr lang="en-US" sz="700" err="1"/>
                  <a:t>eu</a:t>
                </a:r>
                <a:r>
                  <a:rPr lang="en-US" sz="700"/>
                  <a:t> libero. Vestibulum a </a:t>
                </a:r>
                <a:r>
                  <a:rPr lang="en-US" sz="700" err="1"/>
                  <a:t>justo</a:t>
                </a:r>
                <a:r>
                  <a:rPr lang="en-US" sz="700"/>
                  <a:t> mi. </a:t>
                </a:r>
                <a:r>
                  <a:rPr lang="en-US" sz="700" err="1"/>
                  <a:t>Etiam</a:t>
                </a:r>
                <a:r>
                  <a:rPr lang="en-US" sz="700"/>
                  <a:t> </a:t>
                </a:r>
                <a:r>
                  <a:rPr lang="en-US" sz="700" err="1"/>
                  <a:t>blandit</a:t>
                </a:r>
                <a:r>
                  <a:rPr lang="en-US" sz="700"/>
                  <a:t> tempus </a:t>
                </a:r>
                <a:r>
                  <a:rPr lang="en-US" sz="700" err="1"/>
                  <a:t>odio</a:t>
                </a:r>
                <a:r>
                  <a:rPr lang="en-US" sz="700"/>
                  <a:t>. </a:t>
                </a:r>
                <a:r>
                  <a:rPr lang="en-US" sz="700" err="1"/>
                  <a:t>Fusce</a:t>
                </a:r>
                <a:r>
                  <a:rPr lang="en-US" sz="700"/>
                  <a:t> </a:t>
                </a:r>
                <a:r>
                  <a:rPr lang="en-US" sz="700" err="1"/>
                  <a:t>orci</a:t>
                </a:r>
                <a:r>
                  <a:rPr lang="en-US" sz="700"/>
                  <a:t> </a:t>
                </a:r>
                <a:r>
                  <a:rPr lang="en-US" sz="700" err="1"/>
                  <a:t>lectus</a:t>
                </a:r>
                <a:r>
                  <a:rPr lang="en-US" sz="700"/>
                  <a:t>, </a:t>
                </a:r>
                <a:r>
                  <a:rPr lang="en-US" sz="700" err="1"/>
                  <a:t>tincidunt</a:t>
                </a:r>
                <a:r>
                  <a:rPr lang="en-US" sz="700"/>
                  <a:t> </a:t>
                </a:r>
                <a:r>
                  <a:rPr lang="en-US" sz="700" err="1"/>
                  <a:t>eget</a:t>
                </a:r>
                <a:r>
                  <a:rPr lang="en-US" sz="700"/>
                  <a:t> </a:t>
                </a:r>
                <a:r>
                  <a:rPr lang="en-US" sz="700" err="1"/>
                  <a:t>hendrerit</a:t>
                </a:r>
                <a:r>
                  <a:rPr lang="en-US" sz="700"/>
                  <a:t> </a:t>
                </a:r>
                <a:r>
                  <a:rPr lang="en-US" sz="700" err="1"/>
                  <a:t>quis</a:t>
                </a:r>
                <a:r>
                  <a:rPr lang="en-US" sz="700"/>
                  <a:t>, </a:t>
                </a:r>
                <a:r>
                  <a:rPr lang="en-US" sz="700" err="1"/>
                  <a:t>blandit</a:t>
                </a:r>
                <a:r>
                  <a:rPr lang="en-US" sz="70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34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17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55" name="Google Shape;255;p1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1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3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398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9349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2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9" y="6074831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>
                <a:solidFill>
                  <a:schemeClr val="bg1"/>
                </a:solidFill>
              </a:rPr>
              <a:t>© 2017</a:t>
            </a:r>
            <a:r>
              <a:rPr lang="en-US" sz="700" baseline="0">
                <a:solidFill>
                  <a:schemeClr val="bg1"/>
                </a:solidFill>
              </a:rPr>
              <a:t> VMware Inc. All rights reserved.</a:t>
            </a:r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944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330200"/>
            <a:ext cx="10969943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8830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3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30" y="1676400"/>
            <a:ext cx="7313295" cy="1524000"/>
          </a:xfrm>
        </p:spPr>
        <p:txBody>
          <a:bodyPr anchor="b"/>
          <a:lstStyle>
            <a:lvl1pPr algn="l">
              <a:defRPr sz="3599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</a:defRPr>
            </a:lvl1pPr>
            <a:lvl2pPr marL="0" indent="0"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917910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5">
  <p:cSld name="3 – Standard 5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2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72"/>
          <p:cNvSpPr txBox="1">
            <a:spLocks noGrp="1"/>
          </p:cNvSpPr>
          <p:nvPr>
            <p:ph type="body" idx="1"/>
          </p:nvPr>
        </p:nvSpPr>
        <p:spPr>
          <a:xfrm>
            <a:off x="1220215" y="1200533"/>
            <a:ext cx="9775200" cy="50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1370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AutoNum type="alpha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08516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AutoNum type="roman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42797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Proxima Nova"/>
              <a:buAutoNum type="alphaU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2086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0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5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2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314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18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69" name="Google Shape;269;p1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8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8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6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46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8680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00552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35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308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704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19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83" name="Google Shape;283;p1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9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“"/>
              <a:defRPr sz="28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53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695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2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0967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63792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1674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340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11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03591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72876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0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97" name="Google Shape;297;p2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20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6292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860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95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7746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21962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33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213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89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5834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body" idx="2"/>
          </p:nvPr>
        </p:nvSpPr>
        <p:spPr>
          <a:xfrm>
            <a:off x="-1" y="1600200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body" idx="3"/>
          </p:nvPr>
        </p:nvSpPr>
        <p:spPr>
          <a:xfrm>
            <a:off x="6321287" y="1600200"/>
            <a:ext cx="58675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3552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64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361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405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927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10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7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0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/>
          <p:nvPr/>
        </p:nvSpPr>
        <p:spPr>
          <a:xfrm rot="2700000">
            <a:off x="1530975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/>
          <p:nvPr/>
        </p:nvSpPr>
        <p:spPr>
          <a:xfrm rot="2700000">
            <a:off x="1632126" y="1230939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1"/>
          </p:nvPr>
        </p:nvSpPr>
        <p:spPr>
          <a:xfrm>
            <a:off x="6592948" y="2871216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3"/>
          </p:nvPr>
        </p:nvSpPr>
        <p:spPr>
          <a:xfrm>
            <a:off x="6592948" y="513874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4"/>
          </p:nvPr>
        </p:nvSpPr>
        <p:spPr>
          <a:xfrm>
            <a:off x="6592948" y="5494345"/>
            <a:ext cx="3657600" cy="2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65" name="Google Shape;65;p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4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>
            <a:spLocks noGrp="1"/>
          </p:cNvSpPr>
          <p:nvPr>
            <p:ph type="body" idx="1"/>
          </p:nvPr>
        </p:nvSpPr>
        <p:spPr>
          <a:xfrm>
            <a:off x="0" y="1600201"/>
            <a:ext cx="5893593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rabicPeriod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alphaLcPeriod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AutoNum type="romanLcPeriod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lphaUcPeriod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2"/>
          </p:nvPr>
        </p:nvSpPr>
        <p:spPr>
          <a:xfrm>
            <a:off x="6323381" y="1600201"/>
            <a:ext cx="586544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30860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3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>
                <a:solidFill>
                  <a:schemeClr val="bg1"/>
                </a:solidFill>
              </a:rPr>
              <a:t> to download the font</a:t>
            </a:r>
            <a:r>
              <a:rPr lang="en-US" sz="1800" baseline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6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592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896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3460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261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body" idx="1"/>
          </p:nvPr>
        </p:nvSpPr>
        <p:spPr>
          <a:xfrm>
            <a:off x="1" y="1600201"/>
            <a:ext cx="5866360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94350" tIns="1371600" rIns="548625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2"/>
          </p:nvPr>
        </p:nvSpPr>
        <p:spPr>
          <a:xfrm>
            <a:off x="6323381" y="1600201"/>
            <a:ext cx="5865445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48625" tIns="1371600" rIns="548625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body" idx="3"/>
          </p:nvPr>
        </p:nvSpPr>
        <p:spPr>
          <a:xfrm>
            <a:off x="0" y="1806122"/>
            <a:ext cx="5637213" cy="911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94350" tIns="91425" rIns="457200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body" idx="4"/>
          </p:nvPr>
        </p:nvSpPr>
        <p:spPr>
          <a:xfrm>
            <a:off x="6551613" y="1806122"/>
            <a:ext cx="5637212" cy="911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8325" tIns="91425" rIns="6126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5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>
            <a:spLocks noGrp="1"/>
          </p:cNvSpPr>
          <p:nvPr>
            <p:ph type="body" idx="1"/>
          </p:nvPr>
        </p:nvSpPr>
        <p:spPr>
          <a:xfrm>
            <a:off x="608013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6" name="Google Shape;336;p2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3"/>
          </p:nvPr>
        </p:nvSpPr>
        <p:spPr>
          <a:xfrm>
            <a:off x="9294813" y="1600200"/>
            <a:ext cx="2894012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4572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3pPr>
            <a:lvl4pPr marL="1828800" lvl="3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–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30860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body" idx="1"/>
          </p:nvPr>
        </p:nvSpPr>
        <p:spPr>
          <a:xfrm>
            <a:off x="3351213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body" idx="3"/>
          </p:nvPr>
        </p:nvSpPr>
        <p:spPr>
          <a:xfrm>
            <a:off x="0" y="1600200"/>
            <a:ext cx="2894013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3pPr>
            <a:lvl4pPr marL="1828800" lvl="3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–"/>
              <a:defRPr sz="11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rabicPeriod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alphaLcPeriod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AutoNum type="romanLcPeriod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lphaUcPeriod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/>
          <p:nvPr/>
        </p:nvSpPr>
        <p:spPr>
          <a:xfrm>
            <a:off x="1" y="1600202"/>
            <a:ext cx="7923212" cy="45709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29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body" idx="1"/>
          </p:nvPr>
        </p:nvSpPr>
        <p:spPr>
          <a:xfrm>
            <a:off x="8380413" y="1600200"/>
            <a:ext cx="380841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59435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>
            <a:spLocks noGrp="1"/>
          </p:cNvSpPr>
          <p:nvPr>
            <p:ph type="body" idx="1"/>
          </p:nvPr>
        </p:nvSpPr>
        <p:spPr>
          <a:xfrm>
            <a:off x="8378825" y="4347904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5" name="Google Shape;365;p30"/>
          <p:cNvSpPr txBox="1">
            <a:spLocks noGrp="1"/>
          </p:cNvSpPr>
          <p:nvPr>
            <p:ph type="body" idx="2"/>
          </p:nvPr>
        </p:nvSpPr>
        <p:spPr>
          <a:xfrm>
            <a:off x="8378825" y="2063048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3"/>
          </p:nvPr>
        </p:nvSpPr>
        <p:spPr>
          <a:xfrm>
            <a:off x="8380413" y="1699688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67" name="Google Shape;367;p30"/>
          <p:cNvCxnSpPr/>
          <p:nvPr/>
        </p:nvCxnSpPr>
        <p:spPr>
          <a:xfrm>
            <a:off x="8380413" y="3872441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8" name="Google Shape;368;p30"/>
          <p:cNvSpPr txBox="1">
            <a:spLocks noGrp="1"/>
          </p:cNvSpPr>
          <p:nvPr>
            <p:ph type="body" idx="4"/>
          </p:nvPr>
        </p:nvSpPr>
        <p:spPr>
          <a:xfrm>
            <a:off x="8380413" y="3972469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1" y="1600201"/>
            <a:ext cx="7923212" cy="4570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30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30"/>
          <p:cNvSpPr txBox="1">
            <a:spLocks noGrp="1"/>
          </p:cNvSpPr>
          <p:nvPr>
            <p:ph type="subTitle" idx="5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/>
          <p:nvPr/>
        </p:nvSpPr>
        <p:spPr>
          <a:xfrm>
            <a:off x="1" y="1600201"/>
            <a:ext cx="7923212" cy="4570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 txBox="1">
            <a:spLocks noGrp="1"/>
          </p:cNvSpPr>
          <p:nvPr>
            <p:ph type="body" idx="1"/>
          </p:nvPr>
        </p:nvSpPr>
        <p:spPr>
          <a:xfrm>
            <a:off x="611645" y="2409552"/>
            <a:ext cx="3201848" cy="9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7" name="Google Shape;377;p31"/>
          <p:cNvSpPr txBox="1">
            <a:spLocks noGrp="1"/>
          </p:cNvSpPr>
          <p:nvPr>
            <p:ph type="body" idx="2"/>
          </p:nvPr>
        </p:nvSpPr>
        <p:spPr>
          <a:xfrm>
            <a:off x="613093" y="2079840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body" idx="3"/>
          </p:nvPr>
        </p:nvSpPr>
        <p:spPr>
          <a:xfrm>
            <a:off x="611645" y="3952605"/>
            <a:ext cx="3201848" cy="84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79" name="Google Shape;379;p31"/>
          <p:cNvCxnSpPr/>
          <p:nvPr/>
        </p:nvCxnSpPr>
        <p:spPr>
          <a:xfrm>
            <a:off x="609600" y="1964843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" name="Google Shape;380;p31"/>
          <p:cNvCxnSpPr/>
          <p:nvPr/>
        </p:nvCxnSpPr>
        <p:spPr>
          <a:xfrm>
            <a:off x="609600" y="3547676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1" name="Google Shape;381;p31"/>
          <p:cNvSpPr txBox="1">
            <a:spLocks noGrp="1"/>
          </p:cNvSpPr>
          <p:nvPr>
            <p:ph type="body" idx="4"/>
          </p:nvPr>
        </p:nvSpPr>
        <p:spPr>
          <a:xfrm>
            <a:off x="613093" y="3634037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2" name="Google Shape;382;p3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1"/>
          <p:cNvSpPr txBox="1">
            <a:spLocks noGrp="1"/>
          </p:cNvSpPr>
          <p:nvPr>
            <p:ph type="body" idx="5"/>
          </p:nvPr>
        </p:nvSpPr>
        <p:spPr>
          <a:xfrm>
            <a:off x="4269245" y="2409552"/>
            <a:ext cx="3201848" cy="9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body" idx="6"/>
          </p:nvPr>
        </p:nvSpPr>
        <p:spPr>
          <a:xfrm>
            <a:off x="4270693" y="2079840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5" name="Google Shape;385;p31"/>
          <p:cNvSpPr txBox="1">
            <a:spLocks noGrp="1"/>
          </p:cNvSpPr>
          <p:nvPr>
            <p:ph type="body" idx="7"/>
          </p:nvPr>
        </p:nvSpPr>
        <p:spPr>
          <a:xfrm>
            <a:off x="4269245" y="3952605"/>
            <a:ext cx="3201848" cy="84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86" name="Google Shape;386;p31"/>
          <p:cNvCxnSpPr/>
          <p:nvPr/>
        </p:nvCxnSpPr>
        <p:spPr>
          <a:xfrm>
            <a:off x="4267200" y="1964843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" name="Google Shape;387;p31"/>
          <p:cNvCxnSpPr/>
          <p:nvPr/>
        </p:nvCxnSpPr>
        <p:spPr>
          <a:xfrm>
            <a:off x="4267200" y="3547676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8" name="Google Shape;388;p31"/>
          <p:cNvSpPr txBox="1">
            <a:spLocks noGrp="1"/>
          </p:cNvSpPr>
          <p:nvPr>
            <p:ph type="body" idx="8"/>
          </p:nvPr>
        </p:nvSpPr>
        <p:spPr>
          <a:xfrm>
            <a:off x="4270693" y="3634037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9" name="Google Shape;389;p31"/>
          <p:cNvSpPr>
            <a:spLocks noGrp="1"/>
          </p:cNvSpPr>
          <p:nvPr>
            <p:ph type="pic" idx="9"/>
          </p:nvPr>
        </p:nvSpPr>
        <p:spPr>
          <a:xfrm>
            <a:off x="8382000" y="2971800"/>
            <a:ext cx="319405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31"/>
          <p:cNvSpPr>
            <a:spLocks noGrp="1"/>
          </p:cNvSpPr>
          <p:nvPr>
            <p:ph type="pic" idx="13"/>
          </p:nvPr>
        </p:nvSpPr>
        <p:spPr>
          <a:xfrm>
            <a:off x="9074150" y="1600200"/>
            <a:ext cx="1841500" cy="6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body" idx="14"/>
          </p:nvPr>
        </p:nvSpPr>
        <p:spPr>
          <a:xfrm>
            <a:off x="8382000" y="5022214"/>
            <a:ext cx="3200400" cy="115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861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​"/>
              <a:defRPr sz="1400"/>
            </a:lvl1pPr>
            <a:lvl2pPr marL="914400" lvl="1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None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2" name="Google Shape;392;p31"/>
          <p:cNvSpPr txBox="1">
            <a:spLocks noGrp="1"/>
          </p:cNvSpPr>
          <p:nvPr>
            <p:ph type="body" idx="15"/>
          </p:nvPr>
        </p:nvSpPr>
        <p:spPr>
          <a:xfrm>
            <a:off x="8375650" y="2347933"/>
            <a:ext cx="32067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62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62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subTitle" idx="16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body" idx="17"/>
          </p:nvPr>
        </p:nvSpPr>
        <p:spPr>
          <a:xfrm>
            <a:off x="8375650" y="2647290"/>
            <a:ext cx="32067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body" idx="18"/>
          </p:nvPr>
        </p:nvSpPr>
        <p:spPr>
          <a:xfrm>
            <a:off x="613093" y="4978400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body" idx="19"/>
          </p:nvPr>
        </p:nvSpPr>
        <p:spPr>
          <a:xfrm>
            <a:off x="4273995" y="4978400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/>
          <p:nvPr/>
        </p:nvSpPr>
        <p:spPr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2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07" name="Google Shape;407;p32"/>
          <p:cNvSpPr txBox="1">
            <a:spLocks noGrp="1"/>
          </p:cNvSpPr>
          <p:nvPr>
            <p:ph type="body" idx="2"/>
          </p:nvPr>
        </p:nvSpPr>
        <p:spPr>
          <a:xfrm>
            <a:off x="152590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4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8" name="Google Shape;408;p32"/>
          <p:cNvSpPr txBox="1">
            <a:spLocks noGrp="1"/>
          </p:cNvSpPr>
          <p:nvPr>
            <p:ph type="body" idx="3"/>
          </p:nvPr>
        </p:nvSpPr>
        <p:spPr>
          <a:xfrm>
            <a:off x="472122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9" name="Google Shape;409;p32"/>
          <p:cNvSpPr txBox="1">
            <a:spLocks noGrp="1"/>
          </p:cNvSpPr>
          <p:nvPr>
            <p:ph type="body" idx="4"/>
          </p:nvPr>
        </p:nvSpPr>
        <p:spPr>
          <a:xfrm>
            <a:off x="7923213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/>
          <p:nvPr/>
        </p:nvSpPr>
        <p:spPr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3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2"/>
          </p:nvPr>
        </p:nvSpPr>
        <p:spPr>
          <a:xfrm>
            <a:off x="84267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4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9" name="Google Shape;419;p33"/>
          <p:cNvSpPr txBox="1">
            <a:spLocks noGrp="1"/>
          </p:cNvSpPr>
          <p:nvPr>
            <p:ph type="body" idx="3"/>
          </p:nvPr>
        </p:nvSpPr>
        <p:spPr>
          <a:xfrm>
            <a:off x="35798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3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0" name="Google Shape;420;p33"/>
          <p:cNvSpPr txBox="1">
            <a:spLocks noGrp="1"/>
          </p:cNvSpPr>
          <p:nvPr>
            <p:ph type="body" idx="4"/>
          </p:nvPr>
        </p:nvSpPr>
        <p:spPr>
          <a:xfrm>
            <a:off x="63230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1" name="Google Shape;421;p33"/>
          <p:cNvSpPr txBox="1">
            <a:spLocks noGrp="1"/>
          </p:cNvSpPr>
          <p:nvPr>
            <p:ph type="body" idx="5"/>
          </p:nvPr>
        </p:nvSpPr>
        <p:spPr>
          <a:xfrm>
            <a:off x="90662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/>
          <p:nvPr/>
        </p:nvSpPr>
        <p:spPr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31" name="Google Shape;431;p34"/>
          <p:cNvSpPr txBox="1">
            <a:spLocks noGrp="1"/>
          </p:cNvSpPr>
          <p:nvPr>
            <p:ph type="body" idx="2"/>
          </p:nvPr>
        </p:nvSpPr>
        <p:spPr>
          <a:xfrm>
            <a:off x="610850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4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2" name="Google Shape;432;p34"/>
          <p:cNvSpPr txBox="1">
            <a:spLocks noGrp="1"/>
          </p:cNvSpPr>
          <p:nvPr>
            <p:ph type="body" idx="3"/>
          </p:nvPr>
        </p:nvSpPr>
        <p:spPr>
          <a:xfrm>
            <a:off x="289401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3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3" name="Google Shape;433;p34"/>
          <p:cNvSpPr txBox="1">
            <a:spLocks noGrp="1"/>
          </p:cNvSpPr>
          <p:nvPr>
            <p:ph type="body" idx="4"/>
          </p:nvPr>
        </p:nvSpPr>
        <p:spPr>
          <a:xfrm>
            <a:off x="518509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4" name="Google Shape;434;p34"/>
          <p:cNvSpPr txBox="1">
            <a:spLocks noGrp="1"/>
          </p:cNvSpPr>
          <p:nvPr>
            <p:ph type="body" idx="5"/>
          </p:nvPr>
        </p:nvSpPr>
        <p:spPr>
          <a:xfrm>
            <a:off x="7470001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5" name="Google Shape;435;p34"/>
          <p:cNvSpPr txBox="1">
            <a:spLocks noGrp="1"/>
          </p:cNvSpPr>
          <p:nvPr>
            <p:ph type="body" idx="6"/>
          </p:nvPr>
        </p:nvSpPr>
        <p:spPr>
          <a:xfrm>
            <a:off x="975201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 rot="2700000">
            <a:off x="1530975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"/>
          <p:cNvSpPr/>
          <p:nvPr/>
        </p:nvSpPr>
        <p:spPr>
          <a:xfrm rot="2700000">
            <a:off x="1632126" y="1230939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6592948" y="2871216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3"/>
          </p:nvPr>
        </p:nvSpPr>
        <p:spPr>
          <a:xfrm>
            <a:off x="6592948" y="513874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4"/>
          </p:nvPr>
        </p:nvSpPr>
        <p:spPr>
          <a:xfrm>
            <a:off x="6592948" y="5494345"/>
            <a:ext cx="3657600" cy="2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81" name="Google Shape;81;p5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82" name="Google Shape;82;p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5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/>
          <p:nvPr/>
        </p:nvSpPr>
        <p:spPr>
          <a:xfrm rot="2700000">
            <a:off x="810400" y="-3656857"/>
            <a:ext cx="9864449" cy="13468141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6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6"/>
          <p:cNvSpPr txBox="1">
            <a:spLocks noGrp="1"/>
          </p:cNvSpPr>
          <p:nvPr>
            <p:ph type="body" idx="1"/>
          </p:nvPr>
        </p:nvSpPr>
        <p:spPr>
          <a:xfrm>
            <a:off x="608013" y="2057400"/>
            <a:ext cx="594359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36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56" name="Google Shape;456;p3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36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"/>
          <p:cNvSpPr/>
          <p:nvPr/>
        </p:nvSpPr>
        <p:spPr>
          <a:xfrm rot="2700000">
            <a:off x="810400" y="-3656857"/>
            <a:ext cx="9864449" cy="13468141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7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7"/>
          <p:cNvSpPr txBox="1">
            <a:spLocks noGrp="1"/>
          </p:cNvSpPr>
          <p:nvPr>
            <p:ph type="body" idx="1"/>
          </p:nvPr>
        </p:nvSpPr>
        <p:spPr>
          <a:xfrm>
            <a:off x="608013" y="2057400"/>
            <a:ext cx="594359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8" name="Google Shape;468;p3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37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70" name="Google Shape;470;p3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3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8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9"/>
          <p:cNvSpPr/>
          <p:nvPr/>
        </p:nvSpPr>
        <p:spPr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9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0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>
            <a:spLocks noGrp="1"/>
          </p:cNvSpPr>
          <p:nvPr>
            <p:ph type="pic" idx="2"/>
          </p:nvPr>
        </p:nvSpPr>
        <p:spPr>
          <a:xfrm>
            <a:off x="6785688" y="0"/>
            <a:ext cx="5403138" cy="676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75" tIns="0" rIns="640075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41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96" name="Google Shape;496;p4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/>
          <p:nvPr/>
        </p:nvSpPr>
        <p:spPr>
          <a:xfrm>
            <a:off x="0" y="0"/>
            <a:ext cx="12188822" cy="43322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2"/>
          <p:cNvSpPr/>
          <p:nvPr/>
        </p:nvSpPr>
        <p:spPr>
          <a:xfrm>
            <a:off x="672527" y="722997"/>
            <a:ext cx="4470400" cy="44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2"/>
          <p:cNvSpPr txBox="1">
            <a:spLocks noGrp="1"/>
          </p:cNvSpPr>
          <p:nvPr>
            <p:ph type="body" idx="1"/>
          </p:nvPr>
        </p:nvSpPr>
        <p:spPr>
          <a:xfrm>
            <a:off x="6096000" y="2514599"/>
            <a:ext cx="502761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1" name="Google Shape;501;p42"/>
          <p:cNvSpPr>
            <a:spLocks noGrp="1"/>
          </p:cNvSpPr>
          <p:nvPr>
            <p:ph type="chart" idx="2"/>
          </p:nvPr>
        </p:nvSpPr>
        <p:spPr>
          <a:xfrm>
            <a:off x="662672" y="722997"/>
            <a:ext cx="4480256" cy="448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3"/>
          </p:nvPr>
        </p:nvSpPr>
        <p:spPr>
          <a:xfrm>
            <a:off x="608330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3" name="Google Shape;503;p42"/>
          <p:cNvSpPr txBox="1">
            <a:spLocks noGrp="1"/>
          </p:cNvSpPr>
          <p:nvPr>
            <p:ph type="body" idx="4"/>
          </p:nvPr>
        </p:nvSpPr>
        <p:spPr>
          <a:xfrm>
            <a:off x="2436416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4" name="Google Shape;504;p42"/>
          <p:cNvSpPr txBox="1">
            <a:spLocks noGrp="1"/>
          </p:cNvSpPr>
          <p:nvPr>
            <p:ph type="body" idx="5"/>
          </p:nvPr>
        </p:nvSpPr>
        <p:spPr>
          <a:xfrm>
            <a:off x="4261103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5" name="Google Shape;505;p42"/>
          <p:cNvSpPr txBox="1">
            <a:spLocks noGrp="1"/>
          </p:cNvSpPr>
          <p:nvPr>
            <p:ph type="body" idx="6"/>
          </p:nvPr>
        </p:nvSpPr>
        <p:spPr>
          <a:xfrm>
            <a:off x="6088109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6" name="Google Shape;506;p42"/>
          <p:cNvSpPr txBox="1">
            <a:spLocks noGrp="1"/>
          </p:cNvSpPr>
          <p:nvPr>
            <p:ph type="body" idx="7"/>
          </p:nvPr>
        </p:nvSpPr>
        <p:spPr>
          <a:xfrm>
            <a:off x="7920672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7" name="Google Shape;507;p42"/>
          <p:cNvSpPr txBox="1">
            <a:spLocks noGrp="1"/>
          </p:cNvSpPr>
          <p:nvPr>
            <p:ph type="body" idx="8"/>
          </p:nvPr>
        </p:nvSpPr>
        <p:spPr>
          <a:xfrm>
            <a:off x="9750028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45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526" name="Google Shape;526;p4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45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535" name="Google Shape;535;p45"/>
          <p:cNvSpPr/>
          <p:nvPr/>
        </p:nvSpPr>
        <p:spPr>
          <a:xfrm rot="2700000">
            <a:off x="500103" y="-2250712"/>
            <a:ext cx="2891746" cy="8395793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5"/>
          <p:cNvSpPr/>
          <p:nvPr/>
        </p:nvSpPr>
        <p:spPr>
          <a:xfrm rot="-2700000">
            <a:off x="-1253438" y="2913755"/>
            <a:ext cx="637278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6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539" name="Google Shape;539;p4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46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  <p:sp>
        <p:nvSpPr>
          <p:cNvPr id="547" name="Google Shape;547;p46"/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 rot="2700000">
            <a:off x="500103" y="-2250712"/>
            <a:ext cx="2891746" cy="8395793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6"/>
          <p:cNvSpPr/>
          <p:nvPr/>
        </p:nvSpPr>
        <p:spPr>
          <a:xfrm rot="-2700000">
            <a:off x="-1253438" y="2913755"/>
            <a:ext cx="637278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>
            <a:off x="564569" y="366687"/>
            <a:ext cx="11001004" cy="70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endParaRPr sz="50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yes, you are good to go!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answer is no, you do not have the Metropolis font installed.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Click here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download the font.</a:t>
            </a:r>
            <a:endParaRPr/>
          </a:p>
          <a:p>
            <a:pPr marL="400050" marR="0" lvl="0" indent="-22701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in with SSO and select the Brand Assets tab in Brand Central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more information on how to install fonts? </a:t>
            </a: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 to the quick-start section in the template guidelines or contact Oasis.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7"/>
          <p:cNvSpPr txBox="1">
            <a:spLocks noGrp="1"/>
          </p:cNvSpPr>
          <p:nvPr>
            <p:ph type="body" idx="1"/>
          </p:nvPr>
        </p:nvSpPr>
        <p:spPr>
          <a:xfrm>
            <a:off x="598114" y="2908233"/>
            <a:ext cx="5354637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55" name="Google Shape;555;p4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7"/>
          <p:cNvSpPr txBox="1">
            <a:spLocks noGrp="1"/>
          </p:cNvSpPr>
          <p:nvPr>
            <p:ph type="subTitle" idx="2"/>
          </p:nvPr>
        </p:nvSpPr>
        <p:spPr>
          <a:xfrm>
            <a:off x="592866" y="838105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557" name="Google Shape;557;p47"/>
          <p:cNvSpPr/>
          <p:nvPr/>
        </p:nvSpPr>
        <p:spPr>
          <a:xfrm>
            <a:off x="623363" y="1616678"/>
            <a:ext cx="4633737" cy="2441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the fonts in the words below match on your screen?</a:t>
            </a:r>
            <a:endParaRPr/>
          </a:p>
        </p:txBody>
      </p:sp>
      <p:cxnSp>
        <p:nvCxnSpPr>
          <p:cNvPr id="558" name="Google Shape;558;p47"/>
          <p:cNvCxnSpPr/>
          <p:nvPr/>
        </p:nvCxnSpPr>
        <p:spPr>
          <a:xfrm>
            <a:off x="623364" y="1860778"/>
            <a:ext cx="729984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9" name="Google Shape;559;p47"/>
          <p:cNvSpPr txBox="1">
            <a:spLocks noGrp="1"/>
          </p:cNvSpPr>
          <p:nvPr>
            <p:ph type="body" idx="3"/>
          </p:nvPr>
        </p:nvSpPr>
        <p:spPr>
          <a:xfrm>
            <a:off x="5983683" y="2908233"/>
            <a:ext cx="5354637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560" name="Google Shape;560;p47"/>
          <p:cNvGrpSpPr/>
          <p:nvPr/>
        </p:nvGrpSpPr>
        <p:grpSpPr>
          <a:xfrm>
            <a:off x="6054922" y="2225997"/>
            <a:ext cx="4699461" cy="542276"/>
            <a:chOff x="6685343" y="2270804"/>
            <a:chExt cx="4699461" cy="542276"/>
          </a:xfrm>
        </p:grpSpPr>
        <p:sp>
          <p:nvSpPr>
            <p:cNvPr id="561" name="Google Shape;561;p47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47"/>
          <p:cNvGrpSpPr/>
          <p:nvPr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579" name="Google Shape;579;p47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92" name="Google Shape;92;p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2894013" y="1359907"/>
            <a:ext cx="7315200" cy="432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None/>
              <a:defRPr sz="18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48"/>
          <p:cNvGrpSpPr/>
          <p:nvPr/>
        </p:nvGrpSpPr>
        <p:grpSpPr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2" name="Google Shape;592;p48"/>
            <p:cNvGrpSpPr/>
            <p:nvPr/>
          </p:nvGrpSpPr>
          <p:grpSpPr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593" name="Google Shape;593;p48"/>
              <p:cNvSpPr/>
              <p:nvPr/>
            </p:nvSpPr>
            <p:spPr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8"/>
              <p:cNvSpPr/>
              <p:nvPr/>
            </p:nvSpPr>
            <p:spPr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48"/>
              <p:cNvSpPr/>
              <p:nvPr/>
            </p:nvSpPr>
            <p:spPr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48"/>
              <p:cNvSpPr/>
              <p:nvPr/>
            </p:nvSpPr>
            <p:spPr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48"/>
              <p:cNvSpPr/>
              <p:nvPr/>
            </p:nvSpPr>
            <p:spPr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8"/>
              <p:cNvSpPr/>
              <p:nvPr/>
            </p:nvSpPr>
            <p:spPr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p48"/>
            <p:cNvGrpSpPr/>
            <p:nvPr/>
          </p:nvGrpSpPr>
          <p:grpSpPr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00" name="Google Shape;600;p48"/>
              <p:cNvGrpSpPr/>
              <p:nvPr/>
            </p:nvGrpSpPr>
            <p:grpSpPr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01" name="Google Shape;601;p48"/>
                <p:cNvGrpSpPr/>
                <p:nvPr/>
              </p:nvGrpSpPr>
              <p:grpSpPr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602" name="Google Shape;602;p48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3" name="Google Shape;603;p48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4" name="Google Shape;604;p48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5" name="Google Shape;605;p48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6" name="Google Shape;606;p48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7" name="Google Shape;607;p48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8" name="Google Shape;608;p48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9" name="Google Shape;609;p48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0" name="Google Shape;610;p48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1" name="Google Shape;611;p48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2" name="Google Shape;612;p48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3" name="Google Shape;613;p48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4" name="Google Shape;614;p48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5" name="Google Shape;615;p48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6" name="Google Shape;616;p48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7" name="Google Shape;617;p48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8" name="Google Shape;618;p48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9" name="Google Shape;619;p48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0" name="Google Shape;620;p48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1" name="Google Shape;621;p48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2" name="Google Shape;622;p48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3" name="Google Shape;623;p48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4" name="Google Shape;624;p48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48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48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27" name="Google Shape;627;p48"/>
                <p:cNvGrpSpPr/>
                <p:nvPr/>
              </p:nvGrpSpPr>
              <p:grpSpPr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28" name="Google Shape;628;p48"/>
                  <p:cNvCxnSpPr/>
                  <p:nvPr/>
                </p:nvCxnSpPr>
                <p:spPr>
                  <a:xfrm>
                    <a:off x="6094413" y="-609441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9" name="Google Shape;629;p48"/>
                  <p:cNvCxnSpPr/>
                  <p:nvPr/>
                </p:nvCxnSpPr>
                <p:spPr>
                  <a:xfrm>
                    <a:off x="6094413" y="-56372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0" name="Google Shape;630;p48"/>
                  <p:cNvCxnSpPr/>
                  <p:nvPr/>
                </p:nvCxnSpPr>
                <p:spPr>
                  <a:xfrm>
                    <a:off x="6094413" y="-51800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1" name="Google Shape;631;p48"/>
                  <p:cNvCxnSpPr/>
                  <p:nvPr/>
                </p:nvCxnSpPr>
                <p:spPr>
                  <a:xfrm>
                    <a:off x="6094413" y="-31202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2" name="Google Shape;632;p48"/>
                  <p:cNvCxnSpPr/>
                  <p:nvPr/>
                </p:nvCxnSpPr>
                <p:spPr>
                  <a:xfrm>
                    <a:off x="6094413" y="-26630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3" name="Google Shape;633;p48"/>
                  <p:cNvCxnSpPr/>
                  <p:nvPr/>
                </p:nvCxnSpPr>
                <p:spPr>
                  <a:xfrm>
                    <a:off x="6094413" y="-22058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4" name="Google Shape;634;p48"/>
                  <p:cNvCxnSpPr/>
                  <p:nvPr/>
                </p:nvCxnSpPr>
                <p:spPr>
                  <a:xfrm>
                    <a:off x="6094413" y="-17486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5" name="Google Shape;635;p48"/>
                  <p:cNvCxnSpPr/>
                  <p:nvPr/>
                </p:nvCxnSpPr>
                <p:spPr>
                  <a:xfrm>
                    <a:off x="6094413" y="-129143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6" name="Google Shape;636;p48"/>
                  <p:cNvCxnSpPr/>
                  <p:nvPr/>
                </p:nvCxnSpPr>
                <p:spPr>
                  <a:xfrm>
                    <a:off x="6094413" y="-83423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7" name="Google Shape;637;p48"/>
                  <p:cNvCxnSpPr/>
                  <p:nvPr/>
                </p:nvCxnSpPr>
                <p:spPr>
                  <a:xfrm rot="10800000">
                    <a:off x="1" y="5717376"/>
                    <a:ext cx="1218882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8" name="Google Shape;638;p48"/>
                  <p:cNvCxnSpPr/>
                  <p:nvPr/>
                </p:nvCxnSpPr>
                <p:spPr>
                  <a:xfrm>
                    <a:off x="6094413" y="76359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9" name="Google Shape;639;p48"/>
                  <p:cNvCxnSpPr/>
                  <p:nvPr/>
                </p:nvCxnSpPr>
                <p:spPr>
                  <a:xfrm>
                    <a:off x="6094413" y="-563721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0" name="Google Shape;640;p48"/>
                  <p:cNvCxnSpPr/>
                  <p:nvPr/>
                </p:nvCxnSpPr>
                <p:spPr>
                  <a:xfrm>
                    <a:off x="6094413" y="-49514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48"/>
                  <p:cNvCxnSpPr/>
                  <p:nvPr/>
                </p:nvCxnSpPr>
                <p:spPr>
                  <a:xfrm>
                    <a:off x="6094413" y="8625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2" name="Google Shape;642;p48"/>
                  <p:cNvCxnSpPr/>
                  <p:nvPr/>
                </p:nvCxnSpPr>
                <p:spPr>
                  <a:xfrm>
                    <a:off x="6094413" y="30638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3" name="Google Shape;643;p48"/>
                  <p:cNvCxnSpPr/>
                  <p:nvPr/>
                </p:nvCxnSpPr>
                <p:spPr>
                  <a:xfrm>
                    <a:off x="6094413" y="-40346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4" name="Google Shape;644;p48"/>
                  <p:cNvCxnSpPr/>
                  <p:nvPr/>
                </p:nvCxnSpPr>
                <p:spPr>
                  <a:xfrm>
                    <a:off x="6094413" y="-35774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5" name="Google Shape;645;p48"/>
                  <p:cNvCxnSpPr/>
                  <p:nvPr/>
                </p:nvCxnSpPr>
                <p:spPr>
                  <a:xfrm>
                    <a:off x="6094413" y="-44942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46" name="Google Shape;646;p48"/>
              <p:cNvSpPr txBox="1"/>
              <p:nvPr/>
            </p:nvSpPr>
            <p:spPr>
              <a:xfrm>
                <a:off x="592866" y="5723466"/>
                <a:ext cx="7329077" cy="474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9"/>
          <p:cNvSpPr txBox="1"/>
          <p:nvPr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LAYOUTS PAST THIS ARE NOT PART OF THIS TEMPLATE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2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5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52"/>
          <p:cNvSpPr txBox="1">
            <a:spLocks noGrp="1"/>
          </p:cNvSpPr>
          <p:nvPr>
            <p:ph type="subTitle" idx="1"/>
          </p:nvPr>
        </p:nvSpPr>
        <p:spPr>
          <a:xfrm>
            <a:off x="602966" y="2270788"/>
            <a:ext cx="64083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661" name="Google Shape;661;p52"/>
          <p:cNvSpPr txBox="1"/>
          <p:nvPr/>
        </p:nvSpPr>
        <p:spPr>
          <a:xfrm>
            <a:off x="11490941" y="6388099"/>
            <a:ext cx="43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2" name="Google Shape;662;p52"/>
          <p:cNvGrpSpPr/>
          <p:nvPr/>
        </p:nvGrpSpPr>
        <p:grpSpPr>
          <a:xfrm>
            <a:off x="608033" y="6445226"/>
            <a:ext cx="1184418" cy="186693"/>
            <a:chOff x="863272" y="6563918"/>
            <a:chExt cx="861082" cy="135727"/>
          </a:xfrm>
        </p:grpSpPr>
        <p:sp>
          <p:nvSpPr>
            <p:cNvPr id="663" name="Google Shape;663;p5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52"/>
          <p:cNvSpPr txBox="1"/>
          <p:nvPr/>
        </p:nvSpPr>
        <p:spPr>
          <a:xfrm flipH="1">
            <a:off x="2073581" y="6506318"/>
            <a:ext cx="17289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/>
          </a:p>
        </p:txBody>
      </p:sp>
      <p:sp>
        <p:nvSpPr>
          <p:cNvPr id="671" name="Google Shape;671;p52"/>
          <p:cNvSpPr/>
          <p:nvPr/>
        </p:nvSpPr>
        <p:spPr>
          <a:xfrm rot="2700000">
            <a:off x="7245107" y="-1003782"/>
            <a:ext cx="3507631" cy="10679081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2"/>
          <p:cNvSpPr/>
          <p:nvPr/>
        </p:nvSpPr>
        <p:spPr>
          <a:xfrm rot="2700000">
            <a:off x="9752476" y="1674400"/>
            <a:ext cx="971092" cy="6488796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90" y="199892"/>
            <a:ext cx="11726183" cy="632593"/>
          </a:xfrm>
          <a:prstGeom prst="rect">
            <a:avLst/>
          </a:prstGeom>
        </p:spPr>
        <p:txBody>
          <a:bodyPr/>
          <a:lstStyle>
            <a:lvl1pPr algn="l">
              <a:defRPr sz="3732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361" y="832485"/>
            <a:ext cx="11725396" cy="38475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99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024750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8840" y="321094"/>
            <a:ext cx="1121118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4266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688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90" y="199892"/>
            <a:ext cx="11726183" cy="632593"/>
          </a:xfrm>
          <a:prstGeom prst="rect">
            <a:avLst/>
          </a:prstGeom>
        </p:spPr>
        <p:txBody>
          <a:bodyPr/>
          <a:lstStyle>
            <a:lvl1pPr algn="r">
              <a:defRPr sz="3732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539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6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677" y="6472121"/>
            <a:ext cx="949167" cy="231648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13" y="6481951"/>
            <a:ext cx="49765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96806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81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8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05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8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3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8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9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7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99" name="Google Shape;99;p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 rot="2700000">
            <a:off x="7247491" y="-1003602"/>
            <a:ext cx="3505682" cy="1067314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 rot="2700000">
            <a:off x="9753830" y="1674737"/>
            <a:ext cx="970552" cy="6485190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6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9"/>
            <a:ext cx="7315200" cy="4322783"/>
          </a:xfrm>
        </p:spPr>
        <p:txBody>
          <a:bodyPr anchor="t"/>
          <a:lstStyle>
            <a:lvl1pPr marL="0" indent="0">
              <a:spcBef>
                <a:spcPts val="1799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797" indent="0">
              <a:buFont typeface="Open Sans" panose="020B0606030504020204" pitchFamily="34" charset="0"/>
              <a:buNone/>
              <a:defRPr sz="1799"/>
            </a:lvl3pPr>
            <a:lvl4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4pPr>
            <a:lvl5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5pPr>
            <a:lvl6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6pPr>
            <a:lvl7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7pPr>
            <a:lvl8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8pPr>
            <a:lvl9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319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59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8755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1788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9581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461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8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14" name="Google Shape;114;p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8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rot="2700000">
            <a:off x="7247491" y="-1003602"/>
            <a:ext cx="3505682" cy="1067314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 rot="2700000">
            <a:off x="9753830" y="1674737"/>
            <a:ext cx="970552" cy="6485190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2432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2785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7329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2604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tx2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233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0368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6359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3593" cy="4572000"/>
          </a:xfrm>
        </p:spPr>
        <p:txBody>
          <a:bodyPr l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906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799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799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2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799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29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2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4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4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549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31" name="Google Shape;131;p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9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727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799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5786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594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2203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5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7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4162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2518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4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4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38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4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1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1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4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1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1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2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6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1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40" y="4978401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205" tIns="457081" rIns="457081" bIns="457081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200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081" tIns="457081" rIns="594205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1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812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2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2946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8" y="2055431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2" y="2055431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5" y="2055431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6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4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785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50" y="2060874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3" y="2060874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1" y="2060874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3" y="2060874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38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1" y="2064665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4" y="2064665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1" y="2064665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3" y="2064665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2" y="2064665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15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44" name="Google Shape;144;p10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45" name="Google Shape;145;p1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0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2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455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870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6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84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6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0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6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717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9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46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1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514601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59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3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1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7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1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5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1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1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1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64" name="Google Shape;164;p1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11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7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999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6" y="3906062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799">
              <a:solidFill>
                <a:schemeClr val="bg1"/>
              </a:solidFill>
            </a:endParaRPr>
          </a:p>
          <a:p>
            <a:pPr marL="0" marR="0" lvl="0" indent="0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99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799">
                <a:solidFill>
                  <a:schemeClr val="bg1"/>
                </a:solidFill>
              </a:rPr>
              <a:t> to download the font</a:t>
            </a:r>
            <a:r>
              <a:rPr lang="en-US" sz="1799" baseline="0">
                <a:solidFill>
                  <a:schemeClr val="bg1"/>
                </a:solidFill>
              </a:rPr>
              <a:t>.</a:t>
            </a:r>
          </a:p>
          <a:p>
            <a:pPr marL="399930" marR="0" lvl="0" indent="-226945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799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799">
                <a:solidFill>
                  <a:schemeClr val="bg1"/>
                </a:solidFill>
              </a:rPr>
            </a:br>
            <a:r>
              <a:rPr lang="en-US" sz="1799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 </a:t>
            </a:r>
            <a:endParaRPr lang="en-US" sz="3199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799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38105"/>
            <a:ext cx="10962687" cy="247743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4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  <a:latin typeface="+mj-lt"/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3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9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</p:grpSp>
    </p:spTree>
    <p:extLst>
      <p:ext uri="{BB962C8B-B14F-4D97-AF65-F5344CB8AC3E}">
        <p14:creationId xmlns:p14="http://schemas.microsoft.com/office/powerpoint/2010/main" val="405915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027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3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398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6128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 rot="2700000">
            <a:off x="1530976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 rot="2700000">
            <a:off x="1632126" y="1230940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3999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6592948" y="2867281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2160"/>
              <a:buNone/>
              <a:defRPr sz="23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799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body" idx="2"/>
          </p:nvPr>
        </p:nvSpPr>
        <p:spPr>
          <a:xfrm>
            <a:off x="6592948" y="4737427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3"/>
          </p:nvPr>
        </p:nvSpPr>
        <p:spPr>
          <a:xfrm>
            <a:off x="6592948" y="5138747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4"/>
          </p:nvPr>
        </p:nvSpPr>
        <p:spPr>
          <a:xfrm>
            <a:off x="6592948" y="5494348"/>
            <a:ext cx="3657600" cy="26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126" lvl="1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608013" y="6445108"/>
            <a:ext cx="1184397" cy="186691"/>
            <a:chOff x="863272" y="6563918"/>
            <a:chExt cx="861082" cy="135727"/>
          </a:xfrm>
        </p:grpSpPr>
        <p:sp>
          <p:nvSpPr>
            <p:cNvPr id="48" name="Google Shape;48;p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©2019 VMware, Inc.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0639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3 – Standard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55"/>
          <p:cNvSpPr txBox="1">
            <a:spLocks noGrp="1"/>
          </p:cNvSpPr>
          <p:nvPr>
            <p:ph type="body" idx="1"/>
          </p:nvPr>
        </p:nvSpPr>
        <p:spPr>
          <a:xfrm>
            <a:off x="1220215" y="1200533"/>
            <a:ext cx="9775200" cy="50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1370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•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08517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Char char="–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42797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19943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Proxima Nova"/>
              <a:buAutoNum type="alpha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08516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roxima Nova"/>
              <a:buAutoNum type="romanL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42797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800"/>
              <a:buFont typeface="Proxima Nova"/>
              <a:buAutoNum type="alphaUcPeriod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00" name="Google Shape;700;p55"/>
          <p:cNvSpPr txBox="1"/>
          <p:nvPr/>
        </p:nvSpPr>
        <p:spPr>
          <a:xfrm>
            <a:off x="7873150" y="6437643"/>
            <a:ext cx="4111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</a:rPr>
              <a:t>© 2019 PIVOTAL SOFTWARE, INC. All Rights Reserved. Confidential &amp; Provided Under NDA —Do Not Distribute. Forwarding this document outside your organization is prohibited.</a:t>
            </a:r>
            <a:endParaRPr sz="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295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1_Section Header – Plu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599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2160"/>
              <a:buNone/>
              <a:defRPr sz="2399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799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7"/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7"/>
          <p:cNvGrpSpPr/>
          <p:nvPr/>
        </p:nvGrpSpPr>
        <p:grpSpPr>
          <a:xfrm>
            <a:off x="608013" y="6445108"/>
            <a:ext cx="1184397" cy="186691"/>
            <a:chOff x="863272" y="6563918"/>
            <a:chExt cx="861082" cy="135727"/>
          </a:xfrm>
        </p:grpSpPr>
        <p:sp>
          <p:nvSpPr>
            <p:cNvPr id="99" name="Google Shape;99;p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 sz="1799"/>
          </a:p>
        </p:txBody>
      </p:sp>
      <p:sp>
        <p:nvSpPr>
          <p:cNvPr id="107" name="Google Shape;107;p7"/>
          <p:cNvSpPr/>
          <p:nvPr/>
        </p:nvSpPr>
        <p:spPr>
          <a:xfrm rot="2700000">
            <a:off x="7247491" y="-1003602"/>
            <a:ext cx="3505682" cy="1067314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 rot="2700000">
            <a:off x="9753830" y="1674738"/>
            <a:ext cx="970552" cy="6485190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6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2">
  <p:cSld name="5 – Split 2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0" name="Google Shape;810;p78"/>
          <p:cNvCxnSpPr/>
          <p:nvPr/>
        </p:nvCxnSpPr>
        <p:spPr>
          <a:xfrm>
            <a:off x="6094413" y="-286033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78"/>
          <p:cNvSpPr txBox="1">
            <a:spLocks noGrp="1"/>
          </p:cNvSpPr>
          <p:nvPr>
            <p:ph type="title"/>
          </p:nvPr>
        </p:nvSpPr>
        <p:spPr>
          <a:xfrm>
            <a:off x="256567" y="201700"/>
            <a:ext cx="11547900" cy="5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99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2" name="Google Shape;812;p78"/>
          <p:cNvCxnSpPr/>
          <p:nvPr/>
        </p:nvCxnSpPr>
        <p:spPr>
          <a:xfrm rot="10800000">
            <a:off x="6094413" y="1207500"/>
            <a:ext cx="0" cy="5019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78"/>
          <p:cNvSpPr txBox="1">
            <a:spLocks noGrp="1"/>
          </p:cNvSpPr>
          <p:nvPr>
            <p:ph type="body" idx="1"/>
          </p:nvPr>
        </p:nvSpPr>
        <p:spPr>
          <a:xfrm>
            <a:off x="256567" y="1200533"/>
            <a:ext cx="5481300" cy="5025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36449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​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•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–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•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–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36449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AutoNum type="arabi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AutoNum type="alphaL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AutoNum type="romanL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36449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AutoNum type="alphaU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4" name="Google Shape;814;p78"/>
          <p:cNvSpPr txBox="1">
            <a:spLocks noGrp="1"/>
          </p:cNvSpPr>
          <p:nvPr>
            <p:ph type="body" idx="2"/>
          </p:nvPr>
        </p:nvSpPr>
        <p:spPr>
          <a:xfrm>
            <a:off x="6331684" y="1200533"/>
            <a:ext cx="5481300" cy="50259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336449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​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126" lvl="1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•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189" lvl="2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–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251" lvl="3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•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5314" lvl="4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–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2377" lvl="5" indent="-336449" rtl="0">
              <a:lnSpc>
                <a:spcPct val="110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AutoNum type="arabi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199440" lvl="6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AutoNum type="alphaL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6503" lvl="7" indent="-336449" rtl="0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AutoNum type="romanL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3566" lvl="8" indent="-336449" rtl="0">
              <a:lnSpc>
                <a:spcPct val="110000"/>
              </a:lnSpc>
              <a:spcBef>
                <a:spcPts val="1799"/>
              </a:spcBef>
              <a:spcAft>
                <a:spcPts val="1300"/>
              </a:spcAft>
              <a:buClr>
                <a:schemeClr val="dk1"/>
              </a:buClr>
              <a:buSzPts val="1700"/>
              <a:buFont typeface="Proxima Nova"/>
              <a:buAutoNum type="alphaUcPeriod"/>
              <a:defRPr sz="169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6115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7273816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60307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9"/>
          <p:cNvSpPr txBox="1">
            <a:spLocks noGrp="1"/>
          </p:cNvSpPr>
          <p:nvPr>
            <p:ph type="body" idx="1"/>
          </p:nvPr>
        </p:nvSpPr>
        <p:spPr>
          <a:xfrm>
            <a:off x="608014" y="2514602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063" lvl="0" indent="-43421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599"/>
            </a:lvl1pPr>
            <a:lvl2pPr marL="914126" lvl="1" indent="-22853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189" lvl="2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251" lvl="3" indent="-3313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5314" lvl="4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2377" lvl="5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199440" lvl="6" indent="-33137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6503" lvl="7" indent="-331371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3566" lvl="8" indent="-331371" algn="l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5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slideLayout" Target="../slideLayouts/slideLayout93.xml"/><Relationship Id="rId50" Type="http://schemas.openxmlformats.org/officeDocument/2006/relationships/slideLayout" Target="../slideLayouts/slideLayout96.xml"/><Relationship Id="rId55" Type="http://schemas.openxmlformats.org/officeDocument/2006/relationships/slideLayout" Target="../slideLayouts/slideLayout101.xml"/><Relationship Id="rId63" Type="http://schemas.openxmlformats.org/officeDocument/2006/relationships/slideLayout" Target="../slideLayouts/slideLayout109.xml"/><Relationship Id="rId68" Type="http://schemas.openxmlformats.org/officeDocument/2006/relationships/image" Target="../media/image13.svg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3" Type="http://schemas.openxmlformats.org/officeDocument/2006/relationships/slideLayout" Target="../slideLayouts/slideLayout99.xml"/><Relationship Id="rId58" Type="http://schemas.openxmlformats.org/officeDocument/2006/relationships/slideLayout" Target="../slideLayouts/slideLayout104.xml"/><Relationship Id="rId66" Type="http://schemas.openxmlformats.org/officeDocument/2006/relationships/theme" Target="../theme/theme2.xml"/><Relationship Id="rId5" Type="http://schemas.openxmlformats.org/officeDocument/2006/relationships/slideLayout" Target="../slideLayouts/slideLayout51.xml"/><Relationship Id="rId61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48" Type="http://schemas.openxmlformats.org/officeDocument/2006/relationships/slideLayout" Target="../slideLayouts/slideLayout94.xml"/><Relationship Id="rId56" Type="http://schemas.openxmlformats.org/officeDocument/2006/relationships/slideLayout" Target="../slideLayouts/slideLayout102.xml"/><Relationship Id="rId64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54.xml"/><Relationship Id="rId51" Type="http://schemas.openxmlformats.org/officeDocument/2006/relationships/slideLayout" Target="../slideLayouts/slideLayout97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59" Type="http://schemas.openxmlformats.org/officeDocument/2006/relationships/slideLayout" Target="../slideLayouts/slideLayout105.xml"/><Relationship Id="rId67" Type="http://schemas.openxmlformats.org/officeDocument/2006/relationships/image" Target="../media/image12.png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Relationship Id="rId54" Type="http://schemas.openxmlformats.org/officeDocument/2006/relationships/slideLayout" Target="../slideLayouts/slideLayout100.xml"/><Relationship Id="rId6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49" Type="http://schemas.openxmlformats.org/officeDocument/2006/relationships/slideLayout" Target="../slideLayouts/slideLayout95.xml"/><Relationship Id="rId57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52" Type="http://schemas.openxmlformats.org/officeDocument/2006/relationships/slideLayout" Target="../slideLayouts/slideLayout98.xml"/><Relationship Id="rId60" Type="http://schemas.openxmlformats.org/officeDocument/2006/relationships/slideLayout" Target="../slideLayouts/slideLayout106.xml"/><Relationship Id="rId65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8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42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slideLayout" Target="../slideLayouts/slideLayout151.xml"/><Relationship Id="rId45" Type="http://schemas.openxmlformats.org/officeDocument/2006/relationships/image" Target="../media/image1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46" Type="http://schemas.openxmlformats.org/officeDocument/2006/relationships/image" Target="../media/image13.svg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9.xml"/><Relationship Id="rId53" Type="http://schemas.openxmlformats.org/officeDocument/2006/relationships/image" Target="../media/image13.svg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98.xml"/><Relationship Id="rId52" Type="http://schemas.openxmlformats.org/officeDocument/2006/relationships/image" Target="../media/image12.png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Relationship Id="rId48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62.xml"/><Relationship Id="rId51" Type="http://schemas.openxmlformats.org/officeDocument/2006/relationships/theme" Target="../theme/theme4.xml"/><Relationship Id="rId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46" Type="http://schemas.openxmlformats.org/officeDocument/2006/relationships/slideLayout" Target="../slideLayouts/slideLayout200.xml"/><Relationship Id="rId20" Type="http://schemas.openxmlformats.org/officeDocument/2006/relationships/slideLayout" Target="../slideLayouts/slideLayout174.xml"/><Relationship Id="rId41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49" Type="http://schemas.openxmlformats.org/officeDocument/2006/relationships/slideLayout" Target="../slideLayouts/slideLayout2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6" name="Google Shape;16;p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©2019 VMware, Inc.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8" r:id="rId42"/>
    <p:sldLayoutId id="2147483868" r:id="rId43"/>
    <p:sldLayoutId id="2147483869" r:id="rId44"/>
    <p:sldLayoutId id="2147483870" r:id="rId45"/>
    <p:sldLayoutId id="2147483871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-1" y="6766562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5920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1" r:id="rId57"/>
    <p:sldLayoutId id="2147483762" r:id="rId58"/>
    <p:sldLayoutId id="2147483763" r:id="rId59"/>
    <p:sldLayoutId id="2147483764" r:id="rId60"/>
    <p:sldLayoutId id="2147483765" r:id="rId61"/>
    <p:sldLayoutId id="2147483766" r:id="rId62"/>
    <p:sldLayoutId id="2147483767" r:id="rId63"/>
    <p:sldLayoutId id="2147483768" r:id="rId64"/>
    <p:sldLayoutId id="2147483769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999" kern="1200">
          <a:solidFill>
            <a:schemeClr val="tx2"/>
          </a:solidFill>
          <a:latin typeface="+mn-lt"/>
          <a:ea typeface="+mn-ea"/>
          <a:cs typeface="+mn-cs"/>
        </a:defRPr>
      </a:lvl1pPr>
      <a:lvl2pPr marL="457063" indent="-184095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799" kern="1200">
          <a:solidFill>
            <a:schemeClr val="tx2"/>
          </a:solidFill>
          <a:latin typeface="+mn-lt"/>
          <a:ea typeface="+mn-ea"/>
          <a:cs typeface="+mn-cs"/>
        </a:defRPr>
      </a:lvl2pPr>
      <a:lvl3pPr marL="744315" indent="-169812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672" indent="-166638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2657" indent="-138072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531" indent="-228531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rabi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6pPr>
      <a:lvl7pPr marL="512609" indent="-228531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141" indent="-166638" algn="l" defTabSz="914126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078" indent="-284078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lphaU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-1" y="6766562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7376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999" kern="1200">
          <a:solidFill>
            <a:schemeClr val="tx2"/>
          </a:solidFill>
          <a:latin typeface="+mn-lt"/>
          <a:ea typeface="+mn-ea"/>
          <a:cs typeface="+mn-cs"/>
        </a:defRPr>
      </a:lvl1pPr>
      <a:lvl2pPr marL="457063" indent="-184095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799" kern="1200">
          <a:solidFill>
            <a:schemeClr val="tx2"/>
          </a:solidFill>
          <a:latin typeface="+mn-lt"/>
          <a:ea typeface="+mn-ea"/>
          <a:cs typeface="+mn-cs"/>
        </a:defRPr>
      </a:lvl2pPr>
      <a:lvl3pPr marL="744315" indent="-169812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672" indent="-166638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2657" indent="-138072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531" indent="-228531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rabi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6pPr>
      <a:lvl7pPr marL="512609" indent="-228531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141" indent="-166638" algn="l" defTabSz="914126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078" indent="-284078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lphaU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79688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  <p:sldLayoutId id="2147483844" r:id="rId28"/>
    <p:sldLayoutId id="2147483845" r:id="rId29"/>
    <p:sldLayoutId id="2147483846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852" r:id="rId36"/>
    <p:sldLayoutId id="2147483853" r:id="rId37"/>
    <p:sldLayoutId id="2147483854" r:id="rId38"/>
    <p:sldLayoutId id="2147483855" r:id="rId39"/>
    <p:sldLayoutId id="2147483856" r:id="rId40"/>
    <p:sldLayoutId id="2147483857" r:id="rId41"/>
    <p:sldLayoutId id="2147483858" r:id="rId42"/>
    <p:sldLayoutId id="2147483859" r:id="rId43"/>
    <p:sldLayoutId id="2147483860" r:id="rId44"/>
    <p:sldLayoutId id="2147483861" r:id="rId45"/>
    <p:sldLayoutId id="2147483862" r:id="rId46"/>
    <p:sldLayoutId id="2147483863" r:id="rId47"/>
    <p:sldLayoutId id="2147483864" r:id="rId48"/>
    <p:sldLayoutId id="2147483865" r:id="rId49"/>
    <p:sldLayoutId id="2147483867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://bit.ly/cloud-nativ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5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US" dirty="0" err="1"/>
              <a:t>Salesforce.com</a:t>
            </a:r>
            <a:r>
              <a:rPr lang="en-US" dirty="0"/>
              <a:t> SFDC APP Demo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7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446690" y="742124"/>
            <a:ext cx="4797720" cy="1116389"/>
          </a:xfrm>
          <a:prstGeom prst="rect">
            <a:avLst/>
          </a:prstGeom>
          <a:noFill/>
          <a:ln>
            <a:noFill/>
          </a:ln>
        </p:spPr>
        <p:txBody>
          <a:bodyPr lIns="121868" tIns="60917" rIns="121868" bIns="60917" anchor="t" anchorCtr="0">
            <a:noAutofit/>
          </a:bodyPr>
          <a:lstStyle/>
          <a:p>
            <a:pPr>
              <a:buSzPct val="25000"/>
            </a:pPr>
            <a:r>
              <a:rPr lang="en-US" sz="2133" b="1" dirty="0">
                <a:solidFill>
                  <a:schemeClr val="dk1"/>
                </a:solidFill>
                <a:ea typeface="Calibri"/>
                <a:sym typeface="Calibri"/>
              </a:rPr>
              <a:t>SFDC App </a:t>
            </a: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built with Spring Boot and Spring Cloud Services components.</a:t>
            </a:r>
          </a:p>
          <a:p>
            <a:pPr>
              <a:buSzPct val="25000"/>
            </a:pPr>
            <a:endParaRPr lang="en-US" sz="2133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430477" y="1531732"/>
            <a:ext cx="5838369" cy="4280200"/>
          </a:xfrm>
          <a:prstGeom prst="rect">
            <a:avLst/>
          </a:prstGeom>
          <a:noFill/>
          <a:ln>
            <a:noFill/>
          </a:ln>
        </p:spPr>
        <p:txBody>
          <a:bodyPr lIns="121868" tIns="60917" rIns="121868" bIns="60917" anchor="t" anchorCtr="0">
            <a:no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Microservices: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 err="1">
                <a:solidFill>
                  <a:schemeClr val="dk1"/>
                </a:solidFill>
                <a:ea typeface="Calibri"/>
                <a:sym typeface="Calibri"/>
              </a:rPr>
              <a:t>SalesForce</a:t>
            </a: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 web interface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API gateway service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Account data service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Contact data service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Opportunity data service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Authentication service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Data Pipeline Services</a:t>
            </a:r>
          </a:p>
          <a:p>
            <a:pPr marL="304724" indent="-304724"/>
            <a:r>
              <a:rPr lang="en-US" sz="2133" u="sng" dirty="0">
                <a:solidFill>
                  <a:schemeClr val="dk1"/>
                </a:solidFill>
                <a:ea typeface="Calibri"/>
                <a:sym typeface="Calibri"/>
              </a:rPr>
              <a:t>Backing Services:</a:t>
            </a:r>
            <a:endParaRPr sz="2133" u="sng" dirty="0">
              <a:solidFill>
                <a:schemeClr val="dk1"/>
              </a:solidFill>
              <a:ea typeface="Calibri"/>
              <a:sym typeface="Calibri"/>
            </a:endParaRP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Circuit Breaker Dashboard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Service Registry 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Configuration management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 err="1">
                <a:solidFill>
                  <a:schemeClr val="dk1"/>
                </a:solidFill>
                <a:ea typeface="Calibri"/>
                <a:sym typeface="Calibri"/>
              </a:rPr>
              <a:t>Redis</a:t>
            </a: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 </a:t>
            </a:r>
            <a:r>
              <a:rPr lang="en-US" sz="2133" dirty="0" err="1">
                <a:solidFill>
                  <a:schemeClr val="dk1"/>
                </a:solidFill>
                <a:ea typeface="Calibri"/>
                <a:sym typeface="Calibri"/>
              </a:rPr>
              <a:t>NoSQL</a:t>
            </a: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 database</a:t>
            </a:r>
          </a:p>
          <a:p>
            <a:pPr marL="304724" indent="-304724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33" dirty="0" err="1">
                <a:solidFill>
                  <a:schemeClr val="dk1"/>
                </a:solidFill>
                <a:ea typeface="Calibri"/>
                <a:sym typeface="Calibri"/>
              </a:rPr>
              <a:t>RabbitMQ</a:t>
            </a:r>
            <a:r>
              <a:rPr lang="en-US" sz="2133" dirty="0">
                <a:solidFill>
                  <a:schemeClr val="dk1"/>
                </a:solidFill>
                <a:ea typeface="Calibri"/>
                <a:sym typeface="Calibri"/>
              </a:rPr>
              <a:t> Messaging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77" y="540106"/>
            <a:ext cx="3597074" cy="632429"/>
          </a:xfrm>
        </p:spPr>
        <p:txBody>
          <a:bodyPr/>
          <a:lstStyle/>
          <a:p>
            <a:pPr lvl="0"/>
            <a:r>
              <a:rPr lang="en-US" dirty="0"/>
              <a:t>Demo Time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27404-92E7-2546-A01F-D2F1D060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00" y="893"/>
            <a:ext cx="7495460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4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75"/>
          <p:cNvSpPr/>
          <p:nvPr/>
        </p:nvSpPr>
        <p:spPr>
          <a:xfrm>
            <a:off x="610719" y="4123383"/>
            <a:ext cx="1253548" cy="574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lang="en-US" sz="1866" b="1" dirty="0"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rPr>
              <a:t>Spring Cloud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lang="en-US" sz="1866" b="1" dirty="0"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rPr>
              <a:t>Services</a:t>
            </a:r>
            <a:endParaRPr sz="1866" b="1" dirty="0">
              <a:uFill>
                <a:solidFill>
                  <a:srgbClr val="4D4D4D"/>
                </a:solidFill>
              </a:uFill>
              <a:latin typeface="FreightSans Pro Medium"/>
              <a:ea typeface="Avenir Next Regular"/>
              <a:cs typeface="FreightSans Pro Medium"/>
              <a:sym typeface="Avenir Next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8" y="2355549"/>
            <a:ext cx="1669916" cy="1669916"/>
          </a:xfrm>
          <a:prstGeom prst="rect">
            <a:avLst/>
          </a:prstGeom>
        </p:spPr>
      </p:pic>
      <p:grpSp>
        <p:nvGrpSpPr>
          <p:cNvPr id="7" name="Group 663"/>
          <p:cNvGrpSpPr/>
          <p:nvPr/>
        </p:nvGrpSpPr>
        <p:grpSpPr>
          <a:xfrm>
            <a:off x="2841761" y="1219164"/>
            <a:ext cx="1324080" cy="1178037"/>
            <a:chOff x="1862" y="0"/>
            <a:chExt cx="1867799" cy="1661783"/>
          </a:xfrm>
        </p:grpSpPr>
        <p:pic>
          <p:nvPicPr>
            <p:cNvPr id="8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2"/>
            <p:cNvSpPr/>
            <p:nvPr/>
          </p:nvSpPr>
          <p:spPr>
            <a:xfrm>
              <a:off x="1862" y="1256747"/>
              <a:ext cx="1867799" cy="405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866" b="1" dirty="0"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</a:p>
          </p:txBody>
        </p:sp>
      </p:grpSp>
      <p:grpSp>
        <p:nvGrpSpPr>
          <p:cNvPr id="11" name="Group 666"/>
          <p:cNvGrpSpPr/>
          <p:nvPr/>
        </p:nvGrpSpPr>
        <p:grpSpPr>
          <a:xfrm>
            <a:off x="2728334" y="2857686"/>
            <a:ext cx="1572545" cy="1187430"/>
            <a:chOff x="-173389" y="0"/>
            <a:chExt cx="2218297" cy="1675037"/>
          </a:xfrm>
        </p:grpSpPr>
        <p:pic>
          <p:nvPicPr>
            <p:cNvPr id="12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Shape 665"/>
            <p:cNvSpPr/>
            <p:nvPr/>
          </p:nvSpPr>
          <p:spPr>
            <a:xfrm>
              <a:off x="-173389" y="1270000"/>
              <a:ext cx="2218297" cy="40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866" b="1" dirty="0"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</a:p>
          </p:txBody>
        </p:sp>
      </p:grpSp>
      <p:grpSp>
        <p:nvGrpSpPr>
          <p:cNvPr id="14" name="Group 669"/>
          <p:cNvGrpSpPr/>
          <p:nvPr/>
        </p:nvGrpSpPr>
        <p:grpSpPr>
          <a:xfrm>
            <a:off x="2164397" y="4480643"/>
            <a:ext cx="2735714" cy="1187430"/>
            <a:chOff x="-698067" y="0"/>
            <a:chExt cx="3859108" cy="1675037"/>
          </a:xfrm>
        </p:grpSpPr>
        <p:pic>
          <p:nvPicPr>
            <p:cNvPr id="15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Shape 668"/>
            <p:cNvSpPr/>
            <p:nvPr/>
          </p:nvSpPr>
          <p:spPr>
            <a:xfrm>
              <a:off x="-698067" y="1270000"/>
              <a:ext cx="3859108" cy="40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866" b="1" dirty="0"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488822" y="97629"/>
            <a:ext cx="11211078" cy="613840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r>
              <a:rPr lang="en-US" sz="4266" dirty="0">
                <a:solidFill>
                  <a:schemeClr val="accent1"/>
                </a:solidFill>
              </a:rPr>
              <a:t>Spring Boot + Spring Cloud Services Suite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0607" y="2523362"/>
            <a:ext cx="5773217" cy="15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/>
              <a:t>How to build reliable Cloud Native systems from unreliable components?</a:t>
            </a:r>
          </a:p>
        </p:txBody>
      </p:sp>
    </p:spTree>
    <p:extLst>
      <p:ext uri="{BB962C8B-B14F-4D97-AF65-F5344CB8AC3E}">
        <p14:creationId xmlns:p14="http://schemas.microsoft.com/office/powerpoint/2010/main" val="357551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15040-E862-FC45-95E2-E2E9F4C7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839"/>
            <a:ext cx="12188825" cy="51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Config</a:t>
            </a:r>
            <a:r>
              <a:rPr lang="en-US" dirty="0"/>
              <a:t>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714" y="4829966"/>
            <a:ext cx="10238858" cy="152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05" indent="-380905">
              <a:buFont typeface="Arial"/>
              <a:buChar char="•"/>
            </a:pPr>
            <a:r>
              <a:rPr lang="en-US" sz="1866" dirty="0"/>
              <a:t>Centralized Configurations</a:t>
            </a:r>
          </a:p>
          <a:p>
            <a:pPr marL="380905" indent="-380905">
              <a:buFont typeface="Arial"/>
              <a:buChar char="•"/>
            </a:pPr>
            <a:r>
              <a:rPr lang="en-US" sz="1866" dirty="0"/>
              <a:t>Integrates with SCM to provide non-repudiation audit and version control of configuration for easy roll-back</a:t>
            </a:r>
          </a:p>
          <a:p>
            <a:pPr marL="380905" indent="-380905">
              <a:buFont typeface="Arial"/>
              <a:buChar char="•"/>
            </a:pPr>
            <a:r>
              <a:rPr lang="en-US" sz="1866" dirty="0"/>
              <a:t>Supports for Data at Rest encryption</a:t>
            </a:r>
          </a:p>
          <a:p>
            <a:pPr marL="380905" indent="-380905">
              <a:buFont typeface="Arial"/>
              <a:buChar char="•"/>
            </a:pPr>
            <a:r>
              <a:rPr lang="en-US" sz="1866" dirty="0"/>
              <a:t>Support for on-demand/push notification configuration refresh without application restart</a:t>
            </a:r>
          </a:p>
        </p:txBody>
      </p:sp>
    </p:spTree>
    <p:extLst>
      <p:ext uri="{BB962C8B-B14F-4D97-AF65-F5344CB8AC3E}">
        <p14:creationId xmlns:p14="http://schemas.microsoft.com/office/powerpoint/2010/main" val="49902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Registry</a:t>
            </a:r>
          </a:p>
        </p:txBody>
      </p:sp>
      <p:pic>
        <p:nvPicPr>
          <p:cNvPr id="3" name="Picture 2" descr="service-registry-fi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4" y="1179183"/>
            <a:ext cx="6879331" cy="3578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8781" y="1508698"/>
            <a:ext cx="4201222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05" indent="-380905">
              <a:buFont typeface="Arial"/>
              <a:buChar char="•"/>
            </a:pPr>
            <a:r>
              <a:rPr lang="en-US" sz="1866" dirty="0"/>
              <a:t>How does each micro-services discovers each other?</a:t>
            </a:r>
          </a:p>
          <a:p>
            <a:pPr marL="380905" indent="-380905">
              <a:buFont typeface="Arial"/>
              <a:buChar char="•"/>
            </a:pPr>
            <a:r>
              <a:rPr lang="en-US" sz="1866" dirty="0"/>
              <a:t>What information is provided during discovery?</a:t>
            </a:r>
          </a:p>
        </p:txBody>
      </p:sp>
    </p:spTree>
    <p:extLst>
      <p:ext uri="{BB962C8B-B14F-4D97-AF65-F5344CB8AC3E}">
        <p14:creationId xmlns:p14="http://schemas.microsoft.com/office/powerpoint/2010/main" val="131409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781" y="2263227"/>
            <a:ext cx="5159949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>
              <a:buFont typeface="Arial"/>
              <a:buChar char="•"/>
            </a:pPr>
            <a:r>
              <a:rPr lang="en-US" sz="2666" dirty="0"/>
              <a:t>What happens if external router is down??</a:t>
            </a:r>
          </a:p>
          <a:p>
            <a:pPr marL="457086" indent="-457086">
              <a:buFont typeface="Arial"/>
              <a:buChar char="•"/>
            </a:pPr>
            <a:r>
              <a:rPr lang="en-US" sz="2666" dirty="0"/>
              <a:t>Or what happens to your app when </a:t>
            </a:r>
            <a:r>
              <a:rPr lang="en-US" sz="2666" dirty="0" err="1"/>
              <a:t>Salesforce.com</a:t>
            </a:r>
            <a:r>
              <a:rPr lang="en-US" sz="2666" dirty="0"/>
              <a:t> has schedule maintenance??</a:t>
            </a:r>
          </a:p>
        </p:txBody>
      </p:sp>
      <p:pic>
        <p:nvPicPr>
          <p:cNvPr id="3" name="Picture 2" descr="SFDC Spring Cloud App Architecture V2 - SFDC Internet Out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89" y="893"/>
            <a:ext cx="709263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781" y="2263227"/>
            <a:ext cx="4798307" cy="337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>
              <a:buFont typeface="Arial"/>
              <a:buChar char="•"/>
            </a:pPr>
            <a:r>
              <a:rPr lang="en-US" sz="2666" dirty="0"/>
              <a:t>What happens if external router is down??</a:t>
            </a:r>
          </a:p>
          <a:p>
            <a:pPr marL="457086" indent="-457086">
              <a:buFont typeface="Arial"/>
              <a:buChar char="•"/>
            </a:pPr>
            <a:r>
              <a:rPr lang="en-US" sz="2666" dirty="0"/>
              <a:t>Or what happens to your app when </a:t>
            </a:r>
            <a:r>
              <a:rPr lang="en-US" sz="2666" dirty="0" err="1"/>
              <a:t>Salesforce.com</a:t>
            </a:r>
            <a:r>
              <a:rPr lang="en-US" sz="2666" dirty="0"/>
              <a:t> has schedule maintenance??</a:t>
            </a:r>
          </a:p>
          <a:p>
            <a:pPr marL="457086" indent="-457086">
              <a:buFont typeface="Arial"/>
              <a:buChar char="•"/>
            </a:pPr>
            <a:r>
              <a:rPr lang="en-US" sz="2666" dirty="0"/>
              <a:t>Or one of the service is miss-behaving or down??</a:t>
            </a:r>
          </a:p>
        </p:txBody>
      </p:sp>
      <p:pic>
        <p:nvPicPr>
          <p:cNvPr id="6" name="Picture 5" descr="SFDC Spring Cloud App Architecture V2 - SFDC Service Out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89" y="893"/>
            <a:ext cx="709263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781" y="2263227"/>
            <a:ext cx="4798307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>
              <a:buFont typeface="Arial"/>
              <a:buChar char="•"/>
            </a:pPr>
            <a:r>
              <a:rPr lang="en-US" sz="2666" dirty="0"/>
              <a:t>How will you rehydrate/sync cache, when system of record is updated by other means?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BC4B27-EBAB-724B-ADFC-A19CE6F3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00" y="893"/>
            <a:ext cx="7495460" cy="6856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244F0E-93DE-D54B-A3E1-97AC317359AC}"/>
              </a:ext>
            </a:extLst>
          </p:cNvPr>
          <p:cNvSpPr/>
          <p:nvPr/>
        </p:nvSpPr>
        <p:spPr>
          <a:xfrm>
            <a:off x="4968088" y="199892"/>
            <a:ext cx="6560766" cy="479223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5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61199" y="352341"/>
            <a:ext cx="6424527" cy="192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3999" b="1" dirty="0">
                <a:solidFill>
                  <a:srgbClr val="008774"/>
                </a:solidFill>
                <a:ea typeface="Calibri"/>
                <a:sym typeface="Calibri"/>
              </a:rPr>
              <a:t>Looking to incubate </a:t>
            </a:r>
            <a:br>
              <a:rPr lang="en-US" sz="3999" b="1" dirty="0">
                <a:solidFill>
                  <a:srgbClr val="008774"/>
                </a:solidFill>
                <a:ea typeface="Calibri"/>
                <a:sym typeface="Calibri"/>
              </a:rPr>
            </a:br>
            <a:r>
              <a:rPr lang="en-US" sz="3999" b="1" dirty="0">
                <a:solidFill>
                  <a:srgbClr val="008774"/>
                </a:solidFill>
                <a:ea typeface="Calibri"/>
                <a:sym typeface="Calibri"/>
              </a:rPr>
              <a:t>a cloud native </a:t>
            </a:r>
            <a:br>
              <a:rPr lang="en-US" sz="3999" b="1" dirty="0">
                <a:solidFill>
                  <a:srgbClr val="008774"/>
                </a:solidFill>
                <a:ea typeface="Calibri"/>
                <a:sym typeface="Calibri"/>
              </a:rPr>
            </a:br>
            <a:r>
              <a:rPr lang="en-US" sz="3999" b="1" dirty="0">
                <a:solidFill>
                  <a:srgbClr val="008774"/>
                </a:solidFill>
                <a:ea typeface="Calibri"/>
                <a:sym typeface="Calibri"/>
              </a:rPr>
              <a:t>application 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4082" y="597376"/>
            <a:ext cx="3731871" cy="558275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702" y="5170983"/>
            <a:ext cx="6096728" cy="1243094"/>
          </a:xfrm>
          <a:prstGeom prst="rect">
            <a:avLst/>
          </a:prstGeom>
          <a:noFill/>
          <a:ln>
            <a:noFill/>
          </a:ln>
        </p:spPr>
        <p:txBody>
          <a:bodyPr lIns="121868" tIns="60917" rIns="121868" bIns="60917" anchor="t" anchorCtr="0">
            <a:noAutofit/>
          </a:bodyPr>
          <a:lstStyle/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933" dirty="0">
                <a:solidFill>
                  <a:schemeClr val="dk1"/>
                </a:solidFill>
                <a:ea typeface="Calibri"/>
                <a:sym typeface="Calibri"/>
              </a:rPr>
              <a:t>Complementary O’Reilly Book</a:t>
            </a:r>
          </a:p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933" u="sng" dirty="0">
                <a:solidFill>
                  <a:schemeClr val="hlink"/>
                </a:solidFill>
                <a:ea typeface="Calibri"/>
                <a:sym typeface="Calibri"/>
                <a:hlinkClick r:id="rId4"/>
              </a:rPr>
              <a:t>http://bit.ly/cloud-native-book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3858" y="2532397"/>
            <a:ext cx="6094413" cy="2236952"/>
          </a:xfrm>
          <a:prstGeom prst="rect">
            <a:avLst/>
          </a:prstGeom>
          <a:noFill/>
          <a:ln>
            <a:noFill/>
          </a:ln>
        </p:spPr>
        <p:txBody>
          <a:bodyPr lIns="121868" tIns="60917" rIns="121868" bIns="60917" anchor="t" anchorCtr="0">
            <a:noAutofit/>
          </a:bodyPr>
          <a:lstStyle/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399" dirty="0">
                <a:solidFill>
                  <a:schemeClr val="dk1"/>
                </a:solidFill>
                <a:ea typeface="Calibri"/>
                <a:sym typeface="Calibri"/>
              </a:rPr>
              <a:t> Application Framework</a:t>
            </a:r>
          </a:p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399" dirty="0">
                <a:solidFill>
                  <a:schemeClr val="dk1"/>
                </a:solidFill>
                <a:ea typeface="Calibri"/>
                <a:sym typeface="Calibri"/>
              </a:rPr>
              <a:t>+</a:t>
            </a:r>
          </a:p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399" dirty="0">
                <a:solidFill>
                  <a:schemeClr val="dk1"/>
                </a:solidFill>
                <a:ea typeface="Calibri"/>
                <a:sym typeface="Calibri"/>
              </a:rPr>
              <a:t>Platform Runtime</a:t>
            </a:r>
          </a:p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399" dirty="0">
                <a:solidFill>
                  <a:schemeClr val="dk1"/>
                </a:solidFill>
                <a:ea typeface="Calibri"/>
                <a:sym typeface="Calibri"/>
              </a:rPr>
              <a:t>+ </a:t>
            </a:r>
          </a:p>
          <a:p>
            <a:pPr marL="186220"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2399" dirty="0">
                <a:solidFill>
                  <a:schemeClr val="dk1"/>
                </a:solidFill>
                <a:ea typeface="Calibri"/>
                <a:sym typeface="Calibri"/>
              </a:rPr>
              <a:t> Infrastructure Automation</a:t>
            </a:r>
            <a:r>
              <a:rPr lang="en-US" sz="2399" b="1" dirty="0">
                <a:solidFill>
                  <a:schemeClr val="dk1"/>
                </a:solidFill>
                <a:ea typeface="Calibri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019653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3.xml><?xml version="1.0" encoding="utf-8"?>
<a:theme xmlns:a="http://schemas.openxmlformats.org/drawingml/2006/main" name="2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CorpPPT-All" id="{EEAFC876-A2AF-B94C-885C-EE7228ADCA0C}" vid="{E4485B14-6CC3-F049-A5F6-335D585DC314}"/>
    </a:ext>
  </a:extLst>
</a:theme>
</file>

<file path=ppt/theme/theme4.xml><?xml version="1.0" encoding="utf-8"?>
<a:theme xmlns:a="http://schemas.openxmlformats.org/drawingml/2006/main" name="3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8" id="{DD294300-3E69-A64C-B48B-FFF014C98062}" vid="{62DC70D6-3B76-4E42-BCB5-B2A6AC459528}"/>
    </a:ext>
  </a:extLst>
</a:theme>
</file>

<file path=ppt/theme/theme5.xml><?xml version="1.0" encoding="utf-8"?>
<a:theme xmlns:a="http://schemas.openxmlformats.org/drawingml/2006/main" name="Office Theme">
  <a:themeElements>
    <a:clrScheme name="VMware">
      <a:dk1>
        <a:srgbClr val="717074"/>
      </a:dk1>
      <a:lt1>
        <a:srgbClr val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315</Words>
  <Application>Microsoft Macintosh PowerPoint</Application>
  <PresentationFormat>Custom</PresentationFormat>
  <Paragraphs>55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FreightSans Pro Medium</vt:lpstr>
      <vt:lpstr>Camphor Std</vt:lpstr>
      <vt:lpstr>Arial</vt:lpstr>
      <vt:lpstr>Proxima Nova Extrabold</vt:lpstr>
      <vt:lpstr>Metropolis</vt:lpstr>
      <vt:lpstr>Metropolis Light</vt:lpstr>
      <vt:lpstr>Open Sans</vt:lpstr>
      <vt:lpstr>Proxima Nova</vt:lpstr>
      <vt:lpstr>VMware_white_16x9</vt:lpstr>
      <vt:lpstr>1_VMware_white_16x9</vt:lpstr>
      <vt:lpstr>2_VMware_white_16x9</vt:lpstr>
      <vt:lpstr>3_VMware_white_16x9</vt:lpstr>
      <vt:lpstr>Salesforce.com SFDC APP Demo</vt:lpstr>
      <vt:lpstr>Demo Time  </vt:lpstr>
      <vt:lpstr>PowerPoint Presentation</vt:lpstr>
      <vt:lpstr>Config Server</vt:lpstr>
      <vt:lpstr>Service Registry</vt:lpstr>
      <vt:lpstr>Circuit Breaker</vt:lpstr>
      <vt:lpstr>Circuit Breaker</vt:lpstr>
      <vt:lpstr>Data Pipeline</vt:lpstr>
      <vt:lpstr>Looking to incubate  a cloud native  application model?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Tanzu Overview &amp; Roadmap</dc:title>
  <cp:lastModifiedBy>Jignesh Sheth</cp:lastModifiedBy>
  <cp:revision>12</cp:revision>
  <dcterms:modified xsi:type="dcterms:W3CDTF">2020-04-10T12:15:34Z</dcterms:modified>
</cp:coreProperties>
</file>